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Montserrat"/>
      <p:regular r:id="rId22"/>
    </p:embeddedFont>
    <p:embeddedFont>
      <p:font typeface="Montserrat"/>
      <p:regular r:id="rId23"/>
    </p:embeddedFont>
    <p:embeddedFont>
      <p:font typeface="Montserrat"/>
      <p:regular r:id="rId24"/>
    </p:embeddedFont>
    <p:embeddedFont>
      <p:font typeface="Montserrat"/>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Zanim zajmiemy się narzędziami do Deep Learningu takimi jak TensorFlow czy PyTorch
Przyjrzyjmy się dość ogólnie koncepcjom związanym ze sztuczną inteligencją, uczeniem maszynowym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Uczenie nienadzorowane to podejście, w którym model nie ma dostępu do etykiet lub poprawnych odpowiedzi. Zamiast tego, algorytm samodzielnie odkrywa ukrytą strukturę, wzorce i podobieństwa w danych.
• Jednym z kluczowych przykładów uczenia nienadzorowanego jest clustering, czyli grupowanie danych w naturalne klastry. Może to mieć zastosowanie w segmentacji klientów, grupowaniu artykułów prasowych lub zdjęć podobnych wizualnie.
• Innym ważnym przykładem jest redukcja wymiarów, np. za pomocą PCA. Pozwala to na uproszczenie danych przy zachowaniu kluczowej struktury, co znajduje zastosowanie w wizualizacji danych 2D, kompresji obrazów czy usuwaniu szumu.
• Warto zwrócić uwagę na przykładowe wykresy ilustrujące te koncepty - dobrze widoczne, wyraźnie oddzielone klastry danych oraz wizualizacja danych w 2D po zastosowaniu redukcji wymiarów.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Uczenie ze wzmocnieniem to metoda, w której agent uczy się podejmować decyzje poprzez eksperymentowanie i otrzymywanie informacji zwrotnej w formie nagród lub kar.
Agent sam odkrywa strategię pozwalającą maksymalizować długoterminowe korzyści.
Uczenie ze wzmocnieniem znajduje zastosowanie w różnych dziedzinach, takich jak gry (np. Atari, Go, szachy), robotyka (sterowanie ruchem) oraz autonomiczna jazda (nawigacja pojazdów).
Kluczową cechą tej metody jest to, że agent samodzielnie odkrywa optymalną strategię, a nie jest ona z góry zaprogramowana.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Głębokie sieci neuronowe to potężne techniki uczenia maszynowego, które mogą automatycznie wydobywać złożone reprezentacje z danych.
• W porównaniu do tradycyjnych metod, deep learning wymaga większych zbiorów danych, mocy obliczeniowej oraz bardziej rozbudowanego procesu walidacji.
• Kluczową zaletą deep learning jest zastępowanie ręcznego tworzenia cech oraz możliwość uchwycenia nieliniowych zależności w danych.
• Dzięki tym właściwościom, deep learning osiąga imponujące wyniki w wielu zastosowaniach, takich jak rozpoznawanie obrazów czy przetwarzanie języka naturalnego.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Celem walidacji jest ocena, jak dobrze model będzie działał na nowych, niewidzianych danych
Aby to sprawdzić, dzielimy dane na zbiory treningowy i testowy (czasem również walidacyjny)
Zbiór testowy pozwala na uczciwą ocenę zdolności modelu do generalizacji i wykrycie przeuczenia
Przeuczenie to sytuacja, gdy model zbyt dobrze zapamiętuje dane treningowe, a słabo radzi sobie z nowymi
Techniki takie jak K-krotna walidacja krzyżowa pozwalają na lepszą i bardziej stabilną ocenę wydajności modelu, szczególnie przy ograniczonej ilości danych
Ważne jest, aby zapobiegać wyciekowi danych, stosując odpowiednie strategie podziału, np. podział czasowy dla danych szeregów czasowych lub grupowanie według klienta
Wybór metryk oceny zależy od natury zadania - dla klasyfikacji używamy Accuracy, Precision, Recall, F1-Score, ROC-AUC; dla regresji - RMSE lub MAE
Metryki powinny odzwierciedlać cele biznesowe i potencjalne koszty błędów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Poniżej masz rozbudowaną, nadal zwartą i „slajdową” wersję, z krótkimi wyjaśnieniami kluczowych pojęć — w tym data drift, concept drift, feature engineering, hiperparametry itp.
Typowy proces ML – rozszerzony opis
1. Definicja problemu i KPI Określamy cel biznesowy, formułujemy hipotezy i wybieramy metryki sukcesu (KPI). Przykład: przewidzieć churn z dokładnością min. 85%.
2. Pozyskanie i przygotowanie danych Zbieramy dane, czyścimy je z błędów, duplikatów i anomalii oraz dbamy o to, by były reprezentatywne dla przyszłych predykcji. Reprezentatywność = dane odzwierciedlają rzeczywiste zjawisko.
3. Feature engineering / preprocessing Tworzymy cechy (features), które lepiej opisują dane lub budujemy pipeline transformacji (skalowanie, kodowanie kategorii, imputacja braków). Feature engineering = tworzenie nowych zmiennych na bazie surowych danych.
4. Trening modeli i strojenie hiperparametrów Trenujemy różne algorytmy, testując różne zestawy hiperparametrów. Hiperparametry = ustawienia sterujące działaniem modelu (np. głębokość drzewa, learning rate), których model sam nie uczy.
5. Wybór modelu referencyjnego i walidacja Oceniamy modele na danych walidacyjnych, wybierając ten, który najlepiej generalizuje i spełnia KPI. Walidacja = sprawdzenie, czy model działa dobrze na danych, których nie widział podczas treningu.
6. Wdrożenie i monitoring (produkcyjny cykl życia) Wdrażamy model do produkcji i monitorujemy drift danych, stabilność metryk oraz poprawność działania.
Data drift – zmiana rozkładu danych wejściowych (np. klienci zaczynają korzystać z usługi inaczej niż kiedyś).
Concept drift – zmiana zależności między danymi a etykietą (np. to, co oznacza „wysokie ryzyko churnu”, zmienia się w czasie). W przypadku drifty planujemy ponowny trening modelu.
Cały proces jest iteracyjny i wspierany przez MLOps, który automatyzuje zbieranie danych, trenowanie, deployment i monitoring.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Sztuczna inteligencja to dziedzina informatyki, która tworzy systemy zdolne do wykonywania zadań wymagających ludzkiej inteligencji.
• Kluczowe obszary SI to: uczenie się na podstawie danych, rozpoznawanie wzorców, podejmowanie decyzji, rozumienie języka naturalnego i przetwarzanie obrazu.
• Machine Learning jest podzbiorem SI, a Deep Learning stanowi podgrupę ML.
• Celem jest stworzenie systemów, które mogą wykonywać zadania w sposób inteligentny i autonomiczny, podobnie jak ludzie.
• Sztuczna inteligencja ma szerokie zastosowania, od robotyki po analizę danych i rozpoznawanie obrazów.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Uczenie maszynowe to technologia, która pozwala komputerom uczyć się na podstawie danych, zamiast działać według ręcznie zaprogramowanych instrukcji.
• W tradycyjnym programowaniu, programista pisze zasady, a komputer je po prostu wykonuje.
• W uczeniu maszynowym, komputer samodzielnie uczy się zasad przy pomocy algorytmów na podstawie przykładów.
• Dzięki temu komputery mogą rozwiązywać problemy i podejmować decyzje w sposób bardziej elastyczny i autonomiczny.
• Obrazek na slajdzie ilustruje różnicę między tradycyjnym programowaniem a uczeniem maszynowym.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Trzy główne typy uczenia maszynowego to: 
uczenie nadzorowane, 
uczenie nienadzorowane 
uczenie ze wzmacnianiem.
Uczenie nadzorowane polega na uczeniu na danych z etykietami, np. „pies" lub „kot".
Uczenie nienadzorowane to odkrywanie struktur w danych bez etykiet.
Uczenie ze wzmacnianiem to proces, w którym agent uczy się poprzez otrzymywanie nagród i kar.
Na tej slajdzie przedstawiono porównanie tych trzech głównych typów uczenia maszynowego w przejrzystej, infograficznej formie.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Uczenie nadzorowane to metoda uczenia maszynowego, w której model uczy się na oznaczonych danych, czyli takich, gdzie znamy poprawne odpowiedzi.
• Dwa główne typy uczenia nadzorowanego to:
Klasyfikacja - przypisywanie obiektów do kategorii
Regresja - przewidywanie wartości liczbowych
• Celem algorytmu uczenia nadzorowanego jest znalezienie zależności w danych, aby poprawnie przewidywać wyniki dla nowych, nieznanych przykładów.
• Uczenie nadzorowane jest bardzo przydatne w wielu zastosowaniach, takich jak rozpoznawanie obrazów, przetwarzanie języka naturalnego czy prognozowanie.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Klasyfikacja to proces przypisywania obiektów do różnych kategorii lub klas • Przykłady zastosowań klasyfikacji: - Rozpoznawanie czy e-mail to spam czy nie - Klasyfikacja zdjęć (np. kot vs pies) - Przewidywanie czy klient odejdzie (churn / no-churn) 
• Klasyfikacja jest ważną techniką w uczeniu maszynowym, która pozwala na automatyczne przypisywanie danych do wcześniej zdefiniowanych kategorii • Obrazek na slajdzie ilustruje przykład klasyfikacji zdjęć - rozróżnienie między kotem a psem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Regresja to technika modelowania, która pozwala na przewidywanie wartości liczbowych na podstawie danych.
Na wykresie widzimy przykład problemu regresji - mamy zbiór rozproszonych punktów danych, a naszym celem jest dopasowanie do nich linii regresji, która najlepiej opisuje trend w danych.
Typowe zastosowania regresji to przewidywanie ceny mieszkania, szacowanie zużycia energii, prognozowanie temperatury i inne problemy, gdzie interesują nas wartości liczbowe.
Ważne jest, aby dobrać odpowiedni model regresji, który najlepiej pasuje do danych. Może to być liniowa, wielomianowa lub inna forma regresji.
Dobry model regresji pozwala na dokładne przewidywanie wartości docelowej na podstawie danych wejściowych.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Kluczowe algorytmy maszynowego uczenia, które są często używane w różnych zastosowaniach
Regresja liniowa i logistyczna - proste modele do problemów regresji i klasyfikacji
Drzewa decyzyjne - łatwo interpretowalne modele do klasyfikacji i regresji
Random Forest - zespół wielu drzew decyzyjnych, zwiększa dokładność i stabilność
SVM - maszyny wektorów nośnych, skuteczne w wysokowymiarowych przestrzeniach
Sieci neuronowe - dla skomplikowanych nieliniowych zależności, podstawowe w deep learningu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Ceny mieszkań - Możemy wykorzystać uczenie nadzorowane do przewidywania wartości nieruchomości na podstawie ich cech, takich jak lokalizacja, metraż czy liczba pokoi.
Wykrywanie spamu - Modele uczenia nadzorowanego pomagają filtrować niechciane wiadomości e-mail, identyfikując cechy charakterystyczne dla spamu.
Predykcja churnu - Możemy przewidywać, które klienty mogą odejść, na podstawie danych o ich zachowaniach i cechach.
Diagnoza medyczna - Systemy oparte na uczeniu nadzorowanym mogą wspomagać decyzje lekarskie, analizując objawy pacjentów.
Scoring kredytowy - Modele uczenia nadzorowanego oceniają zdolność kredytową klientów na podstawie ich historii finansowej i innych danych.
Więcej zastosowań - Istnieje wiele innych obszarów, w których uczenie nadzorowane może być przydatne, o czym opowiemy w osobnej prezentacji.
Pamiętajmy o kompromisie - proste modele są łatwiejsze do interpretacji, ale złożone modele mogą mieć większą moc predykcyjną.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svg"/><Relationship Id="rId4" Type="http://schemas.openxmlformats.org/officeDocument/2006/relationships/image" Target="../media/image-11-4.png"/><Relationship Id="rId5" Type="http://schemas.openxmlformats.org/officeDocument/2006/relationships/image" Target="../media/image-11-5.svg"/><Relationship Id="rId6" Type="http://schemas.openxmlformats.org/officeDocument/2006/relationships/image" Target="../media/image-11-6.png"/><Relationship Id="rId7" Type="http://schemas.openxmlformats.org/officeDocument/2006/relationships/image" Target="../media/image-11-7.svg"/><Relationship Id="rId8" Type="http://schemas.openxmlformats.org/officeDocument/2006/relationships/slideLayout" Target="../slideLayouts/slideLayout12.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svg"/><Relationship Id="rId3" Type="http://schemas.openxmlformats.org/officeDocument/2006/relationships/image" Target="../media/image-15-3.png"/><Relationship Id="rId4" Type="http://schemas.openxmlformats.org/officeDocument/2006/relationships/image" Target="../media/image-15-4.svg"/><Relationship Id="rId5" Type="http://schemas.openxmlformats.org/officeDocument/2006/relationships/image" Target="../media/image-15-5.png"/><Relationship Id="rId6" Type="http://schemas.openxmlformats.org/officeDocument/2006/relationships/image" Target="../media/image-15-6.svg"/><Relationship Id="rId7" Type="http://schemas.openxmlformats.org/officeDocument/2006/relationships/image" Target="../media/image-15-7.png"/><Relationship Id="rId8" Type="http://schemas.openxmlformats.org/officeDocument/2006/relationships/image" Target="../media/image-15-8.svg"/><Relationship Id="rId9" Type="http://schemas.openxmlformats.org/officeDocument/2006/relationships/image" Target="../media/image-15-9.png"/><Relationship Id="rId10" Type="http://schemas.openxmlformats.org/officeDocument/2006/relationships/image" Target="../media/image-15-10.svg"/><Relationship Id="rId11" Type="http://schemas.openxmlformats.org/officeDocument/2006/relationships/image" Target="../media/image-15-11.png"/><Relationship Id="rId12" Type="http://schemas.openxmlformats.org/officeDocument/2006/relationships/image" Target="../media/image-15-12.svg"/><Relationship Id="rId13" Type="http://schemas.openxmlformats.org/officeDocument/2006/relationships/slideLayout" Target="../slideLayouts/slideLayout16.xml"/><Relationship Id="rId1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svg"/><Relationship Id="rId9" Type="http://schemas.openxmlformats.org/officeDocument/2006/relationships/image" Target="../media/image-9-9.png"/><Relationship Id="rId10" Type="http://schemas.openxmlformats.org/officeDocument/2006/relationships/image" Target="../media/image-9-10.svg"/><Relationship Id="rId11" Type="http://schemas.openxmlformats.org/officeDocument/2006/relationships/image" Target="../media/image-9-11.png"/><Relationship Id="rId12" Type="http://schemas.openxmlformats.org/officeDocument/2006/relationships/image" Target="../media/image-9-12.svg"/><Relationship Id="rId13" Type="http://schemas.openxmlformats.org/officeDocument/2006/relationships/image" Target="../media/image-9-13.png"/><Relationship Id="rId14" Type="http://schemas.openxmlformats.org/officeDocument/2006/relationships/slideLayout" Target="../slideLayouts/slideLayout10.xml"/><Relationship Id="rId1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949535"/>
            <a:ext cx="7556421" cy="1695450"/>
          </a:xfrm>
          <a:prstGeom prst="rect">
            <a:avLst/>
          </a:prstGeom>
          <a:noFill/>
          <a:ln/>
        </p:spPr>
        <p:txBody>
          <a:bodyPr wrap="square" lIns="0" tIns="0" rIns="0" bIns="0" rtlCol="0" anchor="t"/>
          <a:lstStyle/>
          <a:p>
            <a:pPr algn="l" indent="0" marL="0">
              <a:lnSpc>
                <a:spcPts val="6650"/>
              </a:lnSpc>
              <a:buNone/>
            </a:pPr>
            <a:r>
              <a:rPr lang="en-US" sz="5100" dirty="0">
                <a:solidFill>
                  <a:srgbClr val="532418"/>
                </a:solidFill>
                <a:latin typeface="Marcellus" pitchFamily="34" charset="0"/>
                <a:ea typeface="Marcellus" pitchFamily="34" charset="-122"/>
                <a:cs typeface="Marcellus" pitchFamily="34" charset="-120"/>
              </a:rPr>
              <a:t>Uczenie Maszynowe i Deep Learning w AI</a:t>
            </a:r>
            <a:endParaRPr lang="en-US" sz="5100" dirty="0"/>
          </a:p>
        </p:txBody>
      </p:sp>
      <p:sp>
        <p:nvSpPr>
          <p:cNvPr id="4" name="Text 1"/>
          <p:cNvSpPr/>
          <p:nvPr/>
        </p:nvSpPr>
        <p:spPr>
          <a:xfrm>
            <a:off x="6280190" y="4985147"/>
            <a:ext cx="7556421" cy="294799"/>
          </a:xfrm>
          <a:prstGeom prst="rect">
            <a:avLst/>
          </a:prstGeom>
          <a:noFill/>
          <a:ln/>
        </p:spPr>
        <p:txBody>
          <a:bodyPr wrap="non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Przegląd kluczowych koncepcji sztucznej inteligencji</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42674" y="347782"/>
            <a:ext cx="4189809" cy="472797"/>
          </a:xfrm>
          <a:prstGeom prst="rect">
            <a:avLst/>
          </a:prstGeom>
          <a:noFill/>
          <a:ln/>
        </p:spPr>
        <p:txBody>
          <a:bodyPr wrap="none" lIns="0" tIns="0" rIns="0" bIns="0" rtlCol="0" anchor="t"/>
          <a:lstStyle/>
          <a:p>
            <a:pPr algn="l" indent="0" marL="0">
              <a:lnSpc>
                <a:spcPts val="3700"/>
              </a:lnSpc>
              <a:buNone/>
            </a:pPr>
            <a:r>
              <a:rPr lang="en-US" sz="2850" dirty="0">
                <a:solidFill>
                  <a:srgbClr val="532418"/>
                </a:solidFill>
                <a:latin typeface="Marcellus" pitchFamily="34" charset="0"/>
                <a:ea typeface="Marcellus" pitchFamily="34" charset="-122"/>
                <a:cs typeface="Marcellus" pitchFamily="34" charset="-120"/>
              </a:rPr>
              <a:t>Uczenie Nienadzorowane</a:t>
            </a:r>
            <a:endParaRPr lang="en-US" sz="2850" dirty="0"/>
          </a:p>
        </p:txBody>
      </p:sp>
      <p:sp>
        <p:nvSpPr>
          <p:cNvPr id="3" name="Text 1"/>
          <p:cNvSpPr/>
          <p:nvPr/>
        </p:nvSpPr>
        <p:spPr>
          <a:xfrm>
            <a:off x="442674" y="1073587"/>
            <a:ext cx="13745051" cy="164425"/>
          </a:xfrm>
          <a:prstGeom prst="rect">
            <a:avLst/>
          </a:prstGeom>
          <a:noFill/>
          <a:ln/>
        </p:spPr>
        <p:txBody>
          <a:bodyPr wrap="none" lIns="0" tIns="0" rIns="0" bIns="0" rtlCol="0" anchor="t"/>
          <a:lstStyle/>
          <a:p>
            <a:pPr algn="l" indent="0" marL="0">
              <a:lnSpc>
                <a:spcPts val="1250"/>
              </a:lnSpc>
              <a:buNone/>
            </a:pPr>
            <a:r>
              <a:rPr lang="en-US" sz="950" dirty="0">
                <a:solidFill>
                  <a:srgbClr val="67534F"/>
                </a:solidFill>
                <a:latin typeface="Montserrat" pitchFamily="34" charset="0"/>
                <a:ea typeface="Montserrat" pitchFamily="34" charset="-122"/>
                <a:cs typeface="Montserrat" pitchFamily="34" charset="-120"/>
              </a:rPr>
              <a:t>Podejście, w którym model nie ma etykiet (brak poprawnych odpowiedzi). Algorytm samodzielnie odkrywa ukrytą strukturę, wzorce lub podobieństwa w danych.</a:t>
            </a:r>
            <a:endParaRPr lang="en-US" sz="950" dirty="0"/>
          </a:p>
        </p:txBody>
      </p:sp>
      <p:sp>
        <p:nvSpPr>
          <p:cNvPr id="4" name="Text 2"/>
          <p:cNvSpPr/>
          <p:nvPr/>
        </p:nvSpPr>
        <p:spPr>
          <a:xfrm>
            <a:off x="442674" y="1506736"/>
            <a:ext cx="1963698" cy="236339"/>
          </a:xfrm>
          <a:prstGeom prst="rect">
            <a:avLst/>
          </a:prstGeom>
          <a:noFill/>
          <a:ln/>
        </p:spPr>
        <p:txBody>
          <a:bodyPr wrap="none" lIns="0" tIns="0" rIns="0" bIns="0" rtlCol="0" anchor="t"/>
          <a:lstStyle/>
          <a:p>
            <a:pPr algn="l" indent="0" marL="0">
              <a:lnSpc>
                <a:spcPts val="1850"/>
              </a:lnSpc>
              <a:buNone/>
            </a:pPr>
            <a:r>
              <a:rPr lang="en-US" sz="1400" dirty="0">
                <a:solidFill>
                  <a:srgbClr val="532418"/>
                </a:solidFill>
                <a:latin typeface="Marcellus" pitchFamily="34" charset="0"/>
                <a:ea typeface="Marcellus" pitchFamily="34" charset="-122"/>
                <a:cs typeface="Marcellus" pitchFamily="34" charset="-120"/>
              </a:rPr>
              <a:t>Clustering (grupowanie)</a:t>
            </a:r>
            <a:endParaRPr lang="en-US" sz="1400" dirty="0"/>
          </a:p>
        </p:txBody>
      </p:sp>
      <p:sp>
        <p:nvSpPr>
          <p:cNvPr id="5" name="Text 3"/>
          <p:cNvSpPr/>
          <p:nvPr/>
        </p:nvSpPr>
        <p:spPr>
          <a:xfrm>
            <a:off x="442674" y="1869519"/>
            <a:ext cx="6718221" cy="164425"/>
          </a:xfrm>
          <a:prstGeom prst="rect">
            <a:avLst/>
          </a:prstGeom>
          <a:noFill/>
          <a:ln/>
        </p:spPr>
        <p:txBody>
          <a:bodyPr wrap="none" lIns="0" tIns="0" rIns="0" bIns="0" rtlCol="0" anchor="t"/>
          <a:lstStyle/>
          <a:p>
            <a:pPr algn="l" indent="0" marL="0">
              <a:lnSpc>
                <a:spcPts val="1250"/>
              </a:lnSpc>
              <a:buNone/>
            </a:pPr>
            <a:r>
              <a:rPr lang="en-US" sz="950" dirty="0">
                <a:solidFill>
                  <a:srgbClr val="67534F"/>
                </a:solidFill>
                <a:latin typeface="Montserrat" pitchFamily="34" charset="0"/>
                <a:ea typeface="Montserrat" pitchFamily="34" charset="-122"/>
                <a:cs typeface="Montserrat" pitchFamily="34" charset="-120"/>
              </a:rPr>
              <a:t>Wykrywanie naturalnych grup w danych:</a:t>
            </a:r>
            <a:endParaRPr lang="en-US" sz="950" dirty="0"/>
          </a:p>
        </p:txBody>
      </p:sp>
      <p:sp>
        <p:nvSpPr>
          <p:cNvPr id="6" name="Text 4"/>
          <p:cNvSpPr/>
          <p:nvPr/>
        </p:nvSpPr>
        <p:spPr>
          <a:xfrm>
            <a:off x="442674" y="2147768"/>
            <a:ext cx="6718221" cy="164425"/>
          </a:xfrm>
          <a:prstGeom prst="rect">
            <a:avLst/>
          </a:prstGeom>
          <a:noFill/>
          <a:ln/>
        </p:spPr>
        <p:txBody>
          <a:bodyPr wrap="none" lIns="0" tIns="0" rIns="0" bIns="0" rtlCol="0" anchor="t"/>
          <a:lstStyle/>
          <a:p>
            <a:pPr algn="l" marL="342900" indent="-342900">
              <a:lnSpc>
                <a:spcPts val="1250"/>
              </a:lnSpc>
              <a:buSzPct val="100000"/>
              <a:buChar char="•"/>
            </a:pPr>
            <a:r>
              <a:rPr lang="en-US" sz="950" dirty="0">
                <a:solidFill>
                  <a:srgbClr val="67534F"/>
                </a:solidFill>
                <a:latin typeface="Montserrat" pitchFamily="34" charset="0"/>
                <a:ea typeface="Montserrat" pitchFamily="34" charset="-122"/>
                <a:cs typeface="Montserrat" pitchFamily="34" charset="-120"/>
              </a:rPr>
              <a:t>Segmentacja klientów</a:t>
            </a:r>
            <a:endParaRPr lang="en-US" sz="950" dirty="0"/>
          </a:p>
        </p:txBody>
      </p:sp>
      <p:sp>
        <p:nvSpPr>
          <p:cNvPr id="7" name="Text 5"/>
          <p:cNvSpPr/>
          <p:nvPr/>
        </p:nvSpPr>
        <p:spPr>
          <a:xfrm>
            <a:off x="442674" y="2356366"/>
            <a:ext cx="6718221" cy="164425"/>
          </a:xfrm>
          <a:prstGeom prst="rect">
            <a:avLst/>
          </a:prstGeom>
          <a:noFill/>
          <a:ln/>
        </p:spPr>
        <p:txBody>
          <a:bodyPr wrap="none" lIns="0" tIns="0" rIns="0" bIns="0" rtlCol="0" anchor="t"/>
          <a:lstStyle/>
          <a:p>
            <a:pPr algn="l" marL="342900" indent="-342900">
              <a:lnSpc>
                <a:spcPts val="1250"/>
              </a:lnSpc>
              <a:buSzPct val="100000"/>
              <a:buChar char="•"/>
            </a:pPr>
            <a:r>
              <a:rPr lang="en-US" sz="950" dirty="0">
                <a:solidFill>
                  <a:srgbClr val="67534F"/>
                </a:solidFill>
                <a:latin typeface="Montserrat" pitchFamily="34" charset="0"/>
                <a:ea typeface="Montserrat" pitchFamily="34" charset="-122"/>
                <a:cs typeface="Montserrat" pitchFamily="34" charset="-120"/>
              </a:rPr>
              <a:t>Grupowanie artykułów prasowych</a:t>
            </a:r>
            <a:endParaRPr lang="en-US" sz="950" dirty="0"/>
          </a:p>
        </p:txBody>
      </p:sp>
      <p:sp>
        <p:nvSpPr>
          <p:cNvPr id="8" name="Text 6"/>
          <p:cNvSpPr/>
          <p:nvPr/>
        </p:nvSpPr>
        <p:spPr>
          <a:xfrm>
            <a:off x="442674" y="2564963"/>
            <a:ext cx="6718221" cy="164425"/>
          </a:xfrm>
          <a:prstGeom prst="rect">
            <a:avLst/>
          </a:prstGeom>
          <a:noFill/>
          <a:ln/>
        </p:spPr>
        <p:txBody>
          <a:bodyPr wrap="none" lIns="0" tIns="0" rIns="0" bIns="0" rtlCol="0" anchor="t"/>
          <a:lstStyle/>
          <a:p>
            <a:pPr algn="l" marL="342900" indent="-342900">
              <a:lnSpc>
                <a:spcPts val="1250"/>
              </a:lnSpc>
              <a:buSzPct val="100000"/>
              <a:buChar char="•"/>
            </a:pPr>
            <a:r>
              <a:rPr lang="en-US" sz="950" dirty="0">
                <a:solidFill>
                  <a:srgbClr val="67534F"/>
                </a:solidFill>
                <a:latin typeface="Montserrat" pitchFamily="34" charset="0"/>
                <a:ea typeface="Montserrat" pitchFamily="34" charset="-122"/>
                <a:cs typeface="Montserrat" pitchFamily="34" charset="-120"/>
              </a:rPr>
              <a:t>Grupowanie zdjęć podobnych wizualnie</a:t>
            </a:r>
            <a:endParaRPr lang="en-US" sz="950" dirty="0"/>
          </a:p>
        </p:txBody>
      </p:sp>
      <p:pic>
        <p:nvPicPr>
          <p:cNvPr id="9" name="Image 0" descr="preencoded.png">    </p:cNvPr>
          <p:cNvPicPr>
            <a:picLocks noChangeAspect="1"/>
          </p:cNvPicPr>
          <p:nvPr/>
        </p:nvPicPr>
        <p:blipFill>
          <a:blip r:embed="rId1"/>
          <a:stretch>
            <a:fillRect/>
          </a:stretch>
        </p:blipFill>
        <p:spPr>
          <a:xfrm>
            <a:off x="442674" y="2871668"/>
            <a:ext cx="6718221" cy="6718221"/>
          </a:xfrm>
          <a:prstGeom prst="rect">
            <a:avLst/>
          </a:prstGeom>
        </p:spPr>
      </p:pic>
      <p:sp>
        <p:nvSpPr>
          <p:cNvPr id="10" name="Text 7"/>
          <p:cNvSpPr/>
          <p:nvPr/>
        </p:nvSpPr>
        <p:spPr>
          <a:xfrm>
            <a:off x="7477125" y="1506736"/>
            <a:ext cx="2139196" cy="236339"/>
          </a:xfrm>
          <a:prstGeom prst="rect">
            <a:avLst/>
          </a:prstGeom>
          <a:noFill/>
          <a:ln/>
        </p:spPr>
        <p:txBody>
          <a:bodyPr wrap="none" lIns="0" tIns="0" rIns="0" bIns="0" rtlCol="0" anchor="t"/>
          <a:lstStyle/>
          <a:p>
            <a:pPr algn="l" indent="0" marL="0">
              <a:lnSpc>
                <a:spcPts val="1850"/>
              </a:lnSpc>
              <a:buNone/>
            </a:pPr>
            <a:r>
              <a:rPr lang="en-US" sz="1400" dirty="0">
                <a:solidFill>
                  <a:srgbClr val="532418"/>
                </a:solidFill>
                <a:latin typeface="Marcellus" pitchFamily="34" charset="0"/>
                <a:ea typeface="Marcellus" pitchFamily="34" charset="-122"/>
                <a:cs typeface="Marcellus" pitchFamily="34" charset="-120"/>
              </a:rPr>
              <a:t>Redukcja wymiarów (PCA)</a:t>
            </a:r>
            <a:endParaRPr lang="en-US" sz="1400" dirty="0"/>
          </a:p>
        </p:txBody>
      </p:sp>
      <p:sp>
        <p:nvSpPr>
          <p:cNvPr id="11" name="Text 8"/>
          <p:cNvSpPr/>
          <p:nvPr/>
        </p:nvSpPr>
        <p:spPr>
          <a:xfrm>
            <a:off x="7477125" y="1869519"/>
            <a:ext cx="6718221" cy="164425"/>
          </a:xfrm>
          <a:prstGeom prst="rect">
            <a:avLst/>
          </a:prstGeom>
          <a:noFill/>
          <a:ln/>
        </p:spPr>
        <p:txBody>
          <a:bodyPr wrap="none" lIns="0" tIns="0" rIns="0" bIns="0" rtlCol="0" anchor="t"/>
          <a:lstStyle/>
          <a:p>
            <a:pPr algn="l" indent="0" marL="0">
              <a:lnSpc>
                <a:spcPts val="1250"/>
              </a:lnSpc>
              <a:buNone/>
            </a:pPr>
            <a:r>
              <a:rPr lang="en-US" sz="950" dirty="0">
                <a:solidFill>
                  <a:srgbClr val="67534F"/>
                </a:solidFill>
                <a:latin typeface="Montserrat" pitchFamily="34" charset="0"/>
                <a:ea typeface="Montserrat" pitchFamily="34" charset="-122"/>
                <a:cs typeface="Montserrat" pitchFamily="34" charset="-120"/>
              </a:rPr>
              <a:t>Upraszczanie danych przy zachowaniu struktury:</a:t>
            </a:r>
            <a:endParaRPr lang="en-US" sz="950" dirty="0"/>
          </a:p>
        </p:txBody>
      </p:sp>
      <p:sp>
        <p:nvSpPr>
          <p:cNvPr id="12" name="Text 9"/>
          <p:cNvSpPr/>
          <p:nvPr/>
        </p:nvSpPr>
        <p:spPr>
          <a:xfrm>
            <a:off x="7477125" y="2147768"/>
            <a:ext cx="6718221" cy="164425"/>
          </a:xfrm>
          <a:prstGeom prst="rect">
            <a:avLst/>
          </a:prstGeom>
          <a:noFill/>
          <a:ln/>
        </p:spPr>
        <p:txBody>
          <a:bodyPr wrap="none" lIns="0" tIns="0" rIns="0" bIns="0" rtlCol="0" anchor="t"/>
          <a:lstStyle/>
          <a:p>
            <a:pPr algn="l" marL="342900" indent="-342900">
              <a:lnSpc>
                <a:spcPts val="1250"/>
              </a:lnSpc>
              <a:buSzPct val="100000"/>
              <a:buChar char="•"/>
            </a:pPr>
            <a:r>
              <a:rPr lang="en-US" sz="950" dirty="0">
                <a:solidFill>
                  <a:srgbClr val="67534F"/>
                </a:solidFill>
                <a:latin typeface="Montserrat" pitchFamily="34" charset="0"/>
                <a:ea typeface="Montserrat" pitchFamily="34" charset="-122"/>
                <a:cs typeface="Montserrat" pitchFamily="34" charset="-120"/>
              </a:rPr>
              <a:t>PCA do wizualizacji danych 2D</a:t>
            </a:r>
            <a:endParaRPr lang="en-US" sz="950" dirty="0"/>
          </a:p>
        </p:txBody>
      </p:sp>
      <p:sp>
        <p:nvSpPr>
          <p:cNvPr id="13" name="Text 10"/>
          <p:cNvSpPr/>
          <p:nvPr/>
        </p:nvSpPr>
        <p:spPr>
          <a:xfrm>
            <a:off x="7477125" y="2356366"/>
            <a:ext cx="6718221" cy="164425"/>
          </a:xfrm>
          <a:prstGeom prst="rect">
            <a:avLst/>
          </a:prstGeom>
          <a:noFill/>
          <a:ln/>
        </p:spPr>
        <p:txBody>
          <a:bodyPr wrap="none" lIns="0" tIns="0" rIns="0" bIns="0" rtlCol="0" anchor="t"/>
          <a:lstStyle/>
          <a:p>
            <a:pPr algn="l" marL="342900" indent="-342900">
              <a:lnSpc>
                <a:spcPts val="1250"/>
              </a:lnSpc>
              <a:buSzPct val="100000"/>
              <a:buChar char="•"/>
            </a:pPr>
            <a:r>
              <a:rPr lang="en-US" sz="950" dirty="0">
                <a:solidFill>
                  <a:srgbClr val="67534F"/>
                </a:solidFill>
                <a:latin typeface="Montserrat" pitchFamily="34" charset="0"/>
                <a:ea typeface="Montserrat" pitchFamily="34" charset="-122"/>
                <a:cs typeface="Montserrat" pitchFamily="34" charset="-120"/>
              </a:rPr>
              <a:t>Kompresja obrazów</a:t>
            </a:r>
            <a:endParaRPr lang="en-US" sz="950" dirty="0"/>
          </a:p>
        </p:txBody>
      </p:sp>
      <p:sp>
        <p:nvSpPr>
          <p:cNvPr id="14" name="Text 11"/>
          <p:cNvSpPr/>
          <p:nvPr/>
        </p:nvSpPr>
        <p:spPr>
          <a:xfrm>
            <a:off x="7477125" y="2564963"/>
            <a:ext cx="6718221" cy="164425"/>
          </a:xfrm>
          <a:prstGeom prst="rect">
            <a:avLst/>
          </a:prstGeom>
          <a:noFill/>
          <a:ln/>
        </p:spPr>
        <p:txBody>
          <a:bodyPr wrap="none" lIns="0" tIns="0" rIns="0" bIns="0" rtlCol="0" anchor="t"/>
          <a:lstStyle/>
          <a:p>
            <a:pPr algn="l" marL="342900" indent="-342900">
              <a:lnSpc>
                <a:spcPts val="1250"/>
              </a:lnSpc>
              <a:buSzPct val="100000"/>
              <a:buChar char="•"/>
            </a:pPr>
            <a:r>
              <a:rPr lang="en-US" sz="950" dirty="0">
                <a:solidFill>
                  <a:srgbClr val="67534F"/>
                </a:solidFill>
                <a:latin typeface="Montserrat" pitchFamily="34" charset="0"/>
                <a:ea typeface="Montserrat" pitchFamily="34" charset="-122"/>
                <a:cs typeface="Montserrat" pitchFamily="34" charset="-120"/>
              </a:rPr>
              <a:t>Usuwanie szumu z danych</a:t>
            </a:r>
            <a:endParaRPr lang="en-US" sz="950" dirty="0"/>
          </a:p>
        </p:txBody>
      </p:sp>
      <p:pic>
        <p:nvPicPr>
          <p:cNvPr id="15" name="Image 1" descr="preencoded.png">    </p:cNvPr>
          <p:cNvPicPr>
            <a:picLocks noChangeAspect="1"/>
          </p:cNvPicPr>
          <p:nvPr/>
        </p:nvPicPr>
        <p:blipFill>
          <a:blip r:embed="rId2"/>
          <a:stretch>
            <a:fillRect/>
          </a:stretch>
        </p:blipFill>
        <p:spPr>
          <a:xfrm>
            <a:off x="7477125" y="2871668"/>
            <a:ext cx="6718221" cy="671822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25604"/>
          </a:xfrm>
          <a:prstGeom prst="rect">
            <a:avLst/>
          </a:prstGeom>
        </p:spPr>
      </p:pic>
      <p:sp>
        <p:nvSpPr>
          <p:cNvPr id="3" name="Text 0"/>
          <p:cNvSpPr/>
          <p:nvPr/>
        </p:nvSpPr>
        <p:spPr>
          <a:xfrm>
            <a:off x="780098" y="3399234"/>
            <a:ext cx="7841337" cy="833080"/>
          </a:xfrm>
          <a:prstGeom prst="rect">
            <a:avLst/>
          </a:prstGeom>
          <a:noFill/>
          <a:ln/>
        </p:spPr>
        <p:txBody>
          <a:bodyPr wrap="none" lIns="0" tIns="0" rIns="0" bIns="0" rtlCol="0" anchor="t"/>
          <a:lstStyle/>
          <a:p>
            <a:pPr algn="l" indent="0" marL="0">
              <a:lnSpc>
                <a:spcPts val="6550"/>
              </a:lnSpc>
              <a:buNone/>
            </a:pPr>
            <a:r>
              <a:rPr lang="en-US" sz="5000" dirty="0">
                <a:solidFill>
                  <a:srgbClr val="532418"/>
                </a:solidFill>
                <a:latin typeface="Marcellus" pitchFamily="34" charset="0"/>
                <a:ea typeface="Marcellus" pitchFamily="34" charset="-122"/>
                <a:cs typeface="Marcellus" pitchFamily="34" charset="-120"/>
              </a:rPr>
              <a:t>Uczenie ze Wzmocnieniem</a:t>
            </a:r>
            <a:endParaRPr lang="en-US" sz="5000" dirty="0"/>
          </a:p>
        </p:txBody>
      </p:sp>
      <p:sp>
        <p:nvSpPr>
          <p:cNvPr id="4" name="Text 1"/>
          <p:cNvSpPr/>
          <p:nvPr/>
        </p:nvSpPr>
        <p:spPr>
          <a:xfrm>
            <a:off x="780098" y="4566642"/>
            <a:ext cx="13070205" cy="579358"/>
          </a:xfrm>
          <a:prstGeom prst="rect">
            <a:avLst/>
          </a:prstGeom>
          <a:noFill/>
          <a:ln/>
        </p:spPr>
        <p:txBody>
          <a:bodyPr wrap="square" lIns="0" tIns="0" rIns="0" bIns="0" rtlCol="0" anchor="t"/>
          <a:lstStyle/>
          <a:p>
            <a:pPr algn="l" indent="0" marL="0">
              <a:lnSpc>
                <a:spcPts val="2250"/>
              </a:lnSpc>
              <a:buNone/>
            </a:pPr>
            <a:r>
              <a:rPr lang="en-US" sz="1750" dirty="0">
                <a:solidFill>
                  <a:srgbClr val="67534F"/>
                </a:solidFill>
                <a:latin typeface="Montserrat" pitchFamily="34" charset="0"/>
                <a:ea typeface="Montserrat" pitchFamily="34" charset="-122"/>
                <a:cs typeface="Montserrat" pitchFamily="34" charset="-120"/>
              </a:rPr>
              <a:t>Metoda, w której </a:t>
            </a:r>
            <a:pPr algn="l" indent="0" marL="0">
              <a:lnSpc>
                <a:spcPts val="2250"/>
              </a:lnSpc>
              <a:buNone/>
            </a:pPr>
            <a:r>
              <a:rPr lang="en-US" sz="1750" b="1" dirty="0">
                <a:solidFill>
                  <a:srgbClr val="67534F"/>
                </a:solidFill>
                <a:latin typeface="Montserrat" pitchFamily="34" charset="0"/>
                <a:ea typeface="Montserrat" pitchFamily="34" charset="-122"/>
                <a:cs typeface="Montserrat" pitchFamily="34" charset="-120"/>
              </a:rPr>
              <a:t>agent uczy się podejmować decyzje</a:t>
            </a:r>
            <a:pPr algn="l" indent="0" marL="0">
              <a:lnSpc>
                <a:spcPts val="2250"/>
              </a:lnSpc>
              <a:buNone/>
            </a:pPr>
            <a:r>
              <a:rPr lang="en-US" sz="1750" dirty="0">
                <a:solidFill>
                  <a:srgbClr val="67534F"/>
                </a:solidFill>
                <a:latin typeface="Montserrat" pitchFamily="34" charset="0"/>
                <a:ea typeface="Montserrat" pitchFamily="34" charset="-122"/>
                <a:cs typeface="Montserrat" pitchFamily="34" charset="-120"/>
              </a:rPr>
              <a:t>, eksperymentując i otrzymując informację zwrotną w formie </a:t>
            </a:r>
            <a:pPr algn="l" indent="0" marL="0">
              <a:lnSpc>
                <a:spcPts val="2250"/>
              </a:lnSpc>
              <a:buNone/>
            </a:pPr>
            <a:r>
              <a:rPr lang="en-US" sz="1750" b="1" dirty="0">
                <a:solidFill>
                  <a:srgbClr val="67534F"/>
                </a:solidFill>
                <a:latin typeface="Montserrat" pitchFamily="34" charset="0"/>
                <a:ea typeface="Montserrat" pitchFamily="34" charset="-122"/>
                <a:cs typeface="Montserrat" pitchFamily="34" charset="-120"/>
              </a:rPr>
              <a:t>nagród lub kar</a:t>
            </a:r>
            <a:pPr algn="l" indent="0" marL="0">
              <a:lnSpc>
                <a:spcPts val="2250"/>
              </a:lnSpc>
              <a:buNone/>
            </a:pPr>
            <a:r>
              <a:rPr lang="en-US" sz="1750" dirty="0">
                <a:solidFill>
                  <a:srgbClr val="67534F"/>
                </a:solidFill>
                <a:latin typeface="Montserrat" pitchFamily="34" charset="0"/>
                <a:ea typeface="Montserrat" pitchFamily="34" charset="-122"/>
                <a:cs typeface="Montserrat" pitchFamily="34" charset="-120"/>
              </a:rPr>
              <a:t>. Agent sam odkrywa strategię pozwalającą maksymalizować długoterminowe korzyści.</a:t>
            </a:r>
            <a:endParaRPr lang="en-US" sz="1750" dirty="0"/>
          </a:p>
        </p:txBody>
      </p:sp>
      <p:sp>
        <p:nvSpPr>
          <p:cNvPr id="5" name="Shape 2"/>
          <p:cNvSpPr/>
          <p:nvPr/>
        </p:nvSpPr>
        <p:spPr>
          <a:xfrm>
            <a:off x="780098" y="5396746"/>
            <a:ext cx="4208145" cy="2222897"/>
          </a:xfrm>
          <a:prstGeom prst="roundRect">
            <a:avLst>
              <a:gd name="adj" fmla="val 4212"/>
            </a:avLst>
          </a:prstGeom>
          <a:solidFill>
            <a:srgbClr val="FFFFF4"/>
          </a:solidFill>
          <a:ln w="22860">
            <a:solidFill>
              <a:srgbClr val="FFE0CC"/>
            </a:solidFill>
            <a:prstDash val="solid"/>
          </a:ln>
        </p:spPr>
      </p:sp>
      <p:sp>
        <p:nvSpPr>
          <p:cNvPr id="6" name="Shape 3"/>
          <p:cNvSpPr/>
          <p:nvPr/>
        </p:nvSpPr>
        <p:spPr>
          <a:xfrm>
            <a:off x="1025843" y="5642491"/>
            <a:ext cx="668655" cy="668655"/>
          </a:xfrm>
          <a:prstGeom prst="roundRect">
            <a:avLst>
              <a:gd name="adj" fmla="val 13673846"/>
            </a:avLst>
          </a:prstGeom>
          <a:solidFill>
            <a:srgbClr val="FF954F"/>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9675" y="5826323"/>
            <a:ext cx="300871" cy="300871"/>
          </a:xfrm>
          <a:prstGeom prst="rect">
            <a:avLst/>
          </a:prstGeom>
        </p:spPr>
      </p:pic>
      <p:sp>
        <p:nvSpPr>
          <p:cNvPr id="8" name="Text 4"/>
          <p:cNvSpPr/>
          <p:nvPr/>
        </p:nvSpPr>
        <p:spPr>
          <a:xfrm>
            <a:off x="1025843" y="6534031"/>
            <a:ext cx="3204210" cy="416481"/>
          </a:xfrm>
          <a:prstGeom prst="rect">
            <a:avLst/>
          </a:prstGeom>
          <a:noFill/>
          <a:ln/>
        </p:spPr>
        <p:txBody>
          <a:bodyPr wrap="none" lIns="0" tIns="0" rIns="0" bIns="0" rtlCol="0" anchor="t"/>
          <a:lstStyle/>
          <a:p>
            <a:pPr algn="l" indent="0" marL="0">
              <a:lnSpc>
                <a:spcPts val="3250"/>
              </a:lnSpc>
              <a:buNone/>
            </a:pPr>
            <a:r>
              <a:rPr lang="en-US" sz="2500" dirty="0">
                <a:solidFill>
                  <a:srgbClr val="67534F"/>
                </a:solidFill>
                <a:latin typeface="Marcellus" pitchFamily="34" charset="0"/>
                <a:ea typeface="Marcellus" pitchFamily="34" charset="-122"/>
                <a:cs typeface="Marcellus" pitchFamily="34" charset="-120"/>
              </a:rPr>
              <a:t>Gry</a:t>
            </a:r>
            <a:endParaRPr lang="en-US" sz="2500" dirty="0"/>
          </a:p>
        </p:txBody>
      </p:sp>
      <p:sp>
        <p:nvSpPr>
          <p:cNvPr id="9" name="Text 5"/>
          <p:cNvSpPr/>
          <p:nvPr/>
        </p:nvSpPr>
        <p:spPr>
          <a:xfrm>
            <a:off x="1025843" y="7084219"/>
            <a:ext cx="3716655" cy="289679"/>
          </a:xfrm>
          <a:prstGeom prst="rect">
            <a:avLst/>
          </a:prstGeom>
          <a:noFill/>
          <a:ln/>
        </p:spPr>
        <p:txBody>
          <a:bodyPr wrap="none" lIns="0" tIns="0" rIns="0" bIns="0" rtlCol="0" anchor="t"/>
          <a:lstStyle/>
          <a:p>
            <a:pPr algn="l" indent="0" marL="0">
              <a:lnSpc>
                <a:spcPts val="2250"/>
              </a:lnSpc>
              <a:buNone/>
            </a:pPr>
            <a:r>
              <a:rPr lang="en-US" sz="1750" dirty="0">
                <a:solidFill>
                  <a:srgbClr val="67534F"/>
                </a:solidFill>
                <a:latin typeface="Montserrat" pitchFamily="34" charset="0"/>
                <a:ea typeface="Montserrat" pitchFamily="34" charset="-122"/>
                <a:cs typeface="Montserrat" pitchFamily="34" charset="-120"/>
              </a:rPr>
              <a:t>Atari, Go, szachy</a:t>
            </a:r>
            <a:endParaRPr lang="en-US" sz="1750" dirty="0"/>
          </a:p>
        </p:txBody>
      </p:sp>
      <p:sp>
        <p:nvSpPr>
          <p:cNvPr id="10" name="Shape 6"/>
          <p:cNvSpPr/>
          <p:nvPr/>
        </p:nvSpPr>
        <p:spPr>
          <a:xfrm>
            <a:off x="5211128" y="5396746"/>
            <a:ext cx="4208145" cy="2222897"/>
          </a:xfrm>
          <a:prstGeom prst="roundRect">
            <a:avLst>
              <a:gd name="adj" fmla="val 4212"/>
            </a:avLst>
          </a:prstGeom>
          <a:solidFill>
            <a:srgbClr val="FFFFF4"/>
          </a:solidFill>
          <a:ln w="22860">
            <a:solidFill>
              <a:srgbClr val="FFE0CC"/>
            </a:solidFill>
            <a:prstDash val="solid"/>
          </a:ln>
        </p:spPr>
      </p:sp>
      <p:sp>
        <p:nvSpPr>
          <p:cNvPr id="11" name="Shape 7"/>
          <p:cNvSpPr/>
          <p:nvPr/>
        </p:nvSpPr>
        <p:spPr>
          <a:xfrm>
            <a:off x="5456873" y="5642491"/>
            <a:ext cx="668655" cy="668655"/>
          </a:xfrm>
          <a:prstGeom prst="roundRect">
            <a:avLst>
              <a:gd name="adj" fmla="val 13673846"/>
            </a:avLst>
          </a:prstGeom>
          <a:solidFill>
            <a:srgbClr val="FF954F"/>
          </a:solidFill>
          <a:ln/>
        </p:spPr>
      </p:sp>
      <p:pic>
        <p:nvPicPr>
          <p:cNvPr id="1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0705" y="5826323"/>
            <a:ext cx="300871" cy="300871"/>
          </a:xfrm>
          <a:prstGeom prst="rect">
            <a:avLst/>
          </a:prstGeom>
        </p:spPr>
      </p:pic>
      <p:sp>
        <p:nvSpPr>
          <p:cNvPr id="13" name="Text 8"/>
          <p:cNvSpPr/>
          <p:nvPr/>
        </p:nvSpPr>
        <p:spPr>
          <a:xfrm>
            <a:off x="5456873" y="6534031"/>
            <a:ext cx="3204210" cy="416481"/>
          </a:xfrm>
          <a:prstGeom prst="rect">
            <a:avLst/>
          </a:prstGeom>
          <a:noFill/>
          <a:ln/>
        </p:spPr>
        <p:txBody>
          <a:bodyPr wrap="none" lIns="0" tIns="0" rIns="0" bIns="0" rtlCol="0" anchor="t"/>
          <a:lstStyle/>
          <a:p>
            <a:pPr algn="l" indent="0" marL="0">
              <a:lnSpc>
                <a:spcPts val="3250"/>
              </a:lnSpc>
              <a:buNone/>
            </a:pPr>
            <a:r>
              <a:rPr lang="en-US" sz="2500" dirty="0">
                <a:solidFill>
                  <a:srgbClr val="67534F"/>
                </a:solidFill>
                <a:latin typeface="Marcellus" pitchFamily="34" charset="0"/>
                <a:ea typeface="Marcellus" pitchFamily="34" charset="-122"/>
                <a:cs typeface="Marcellus" pitchFamily="34" charset="-120"/>
              </a:rPr>
              <a:t>Robotyka</a:t>
            </a:r>
            <a:endParaRPr lang="en-US" sz="2500" dirty="0"/>
          </a:p>
        </p:txBody>
      </p:sp>
      <p:sp>
        <p:nvSpPr>
          <p:cNvPr id="14" name="Text 9"/>
          <p:cNvSpPr/>
          <p:nvPr/>
        </p:nvSpPr>
        <p:spPr>
          <a:xfrm>
            <a:off x="5456873" y="7084219"/>
            <a:ext cx="3716655" cy="289679"/>
          </a:xfrm>
          <a:prstGeom prst="rect">
            <a:avLst/>
          </a:prstGeom>
          <a:noFill/>
          <a:ln/>
        </p:spPr>
        <p:txBody>
          <a:bodyPr wrap="none" lIns="0" tIns="0" rIns="0" bIns="0" rtlCol="0" anchor="t"/>
          <a:lstStyle/>
          <a:p>
            <a:pPr algn="l" indent="0" marL="0">
              <a:lnSpc>
                <a:spcPts val="2250"/>
              </a:lnSpc>
              <a:buNone/>
            </a:pPr>
            <a:r>
              <a:rPr lang="en-US" sz="1750" dirty="0">
                <a:solidFill>
                  <a:srgbClr val="67534F"/>
                </a:solidFill>
                <a:latin typeface="Montserrat" pitchFamily="34" charset="0"/>
                <a:ea typeface="Montserrat" pitchFamily="34" charset="-122"/>
                <a:cs typeface="Montserrat" pitchFamily="34" charset="-120"/>
              </a:rPr>
              <a:t>Sterowanie ruchem</a:t>
            </a:r>
            <a:endParaRPr lang="en-US" sz="1750" dirty="0"/>
          </a:p>
        </p:txBody>
      </p:sp>
      <p:sp>
        <p:nvSpPr>
          <p:cNvPr id="15" name="Shape 10"/>
          <p:cNvSpPr/>
          <p:nvPr/>
        </p:nvSpPr>
        <p:spPr>
          <a:xfrm>
            <a:off x="9642158" y="5396746"/>
            <a:ext cx="4208145" cy="2222897"/>
          </a:xfrm>
          <a:prstGeom prst="roundRect">
            <a:avLst>
              <a:gd name="adj" fmla="val 4212"/>
            </a:avLst>
          </a:prstGeom>
          <a:solidFill>
            <a:srgbClr val="FFFFF4"/>
          </a:solidFill>
          <a:ln w="22860">
            <a:solidFill>
              <a:srgbClr val="FFE0CC"/>
            </a:solidFill>
            <a:prstDash val="solid"/>
          </a:ln>
        </p:spPr>
      </p:sp>
      <p:sp>
        <p:nvSpPr>
          <p:cNvPr id="16" name="Shape 11"/>
          <p:cNvSpPr/>
          <p:nvPr/>
        </p:nvSpPr>
        <p:spPr>
          <a:xfrm>
            <a:off x="9887903" y="5642491"/>
            <a:ext cx="668655" cy="668655"/>
          </a:xfrm>
          <a:prstGeom prst="roundRect">
            <a:avLst>
              <a:gd name="adj" fmla="val 13673846"/>
            </a:avLst>
          </a:prstGeom>
          <a:solidFill>
            <a:srgbClr val="FF954F"/>
          </a:solidFill>
          <a:ln/>
        </p:spPr>
      </p:sp>
      <p:pic>
        <p:nvPicPr>
          <p:cNvPr id="17"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71735" y="5826323"/>
            <a:ext cx="300871" cy="300871"/>
          </a:xfrm>
          <a:prstGeom prst="rect">
            <a:avLst/>
          </a:prstGeom>
        </p:spPr>
      </p:pic>
      <p:sp>
        <p:nvSpPr>
          <p:cNvPr id="18" name="Text 12"/>
          <p:cNvSpPr/>
          <p:nvPr/>
        </p:nvSpPr>
        <p:spPr>
          <a:xfrm>
            <a:off x="9887903" y="6534031"/>
            <a:ext cx="3204210" cy="416481"/>
          </a:xfrm>
          <a:prstGeom prst="rect">
            <a:avLst/>
          </a:prstGeom>
          <a:noFill/>
          <a:ln/>
        </p:spPr>
        <p:txBody>
          <a:bodyPr wrap="none" lIns="0" tIns="0" rIns="0" bIns="0" rtlCol="0" anchor="t"/>
          <a:lstStyle/>
          <a:p>
            <a:pPr algn="l" indent="0" marL="0">
              <a:lnSpc>
                <a:spcPts val="3250"/>
              </a:lnSpc>
              <a:buNone/>
            </a:pPr>
            <a:r>
              <a:rPr lang="en-US" sz="2500" dirty="0">
                <a:solidFill>
                  <a:srgbClr val="67534F"/>
                </a:solidFill>
                <a:latin typeface="Marcellus" pitchFamily="34" charset="0"/>
                <a:ea typeface="Marcellus" pitchFamily="34" charset="-122"/>
                <a:cs typeface="Marcellus" pitchFamily="34" charset="-120"/>
              </a:rPr>
              <a:t>Autonomiczna jazda</a:t>
            </a:r>
            <a:endParaRPr lang="en-US" sz="2500" dirty="0"/>
          </a:p>
        </p:txBody>
      </p:sp>
      <p:sp>
        <p:nvSpPr>
          <p:cNvPr id="19" name="Text 13"/>
          <p:cNvSpPr/>
          <p:nvPr/>
        </p:nvSpPr>
        <p:spPr>
          <a:xfrm>
            <a:off x="9887903" y="7084219"/>
            <a:ext cx="3716655" cy="289679"/>
          </a:xfrm>
          <a:prstGeom prst="rect">
            <a:avLst/>
          </a:prstGeom>
          <a:noFill/>
          <a:ln/>
        </p:spPr>
        <p:txBody>
          <a:bodyPr wrap="none" lIns="0" tIns="0" rIns="0" bIns="0" rtlCol="0" anchor="t"/>
          <a:lstStyle/>
          <a:p>
            <a:pPr algn="l" indent="0" marL="0">
              <a:lnSpc>
                <a:spcPts val="2250"/>
              </a:lnSpc>
              <a:buNone/>
            </a:pPr>
            <a:r>
              <a:rPr lang="en-US" sz="1750" dirty="0">
                <a:solidFill>
                  <a:srgbClr val="67534F"/>
                </a:solidFill>
                <a:latin typeface="Montserrat" pitchFamily="34" charset="0"/>
                <a:ea typeface="Montserrat" pitchFamily="34" charset="-122"/>
                <a:cs typeface="Montserrat" pitchFamily="34" charset="-120"/>
              </a:rPr>
              <a:t>Nawigacja pojazdów</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823198"/>
            <a:ext cx="6521291" cy="847725"/>
          </a:xfrm>
          <a:prstGeom prst="rect">
            <a:avLst/>
          </a:prstGeom>
          <a:noFill/>
          <a:ln/>
        </p:spPr>
        <p:txBody>
          <a:bodyPr wrap="none" lIns="0" tIns="0" rIns="0" bIns="0" rtlCol="0" anchor="t"/>
          <a:lstStyle/>
          <a:p>
            <a:pPr algn="l" indent="0" marL="0">
              <a:lnSpc>
                <a:spcPts val="6650"/>
              </a:lnSpc>
              <a:buNone/>
            </a:pPr>
            <a:r>
              <a:rPr lang="en-US" sz="5100" dirty="0">
                <a:solidFill>
                  <a:srgbClr val="532418"/>
                </a:solidFill>
                <a:latin typeface="Marcellus" pitchFamily="34" charset="0"/>
                <a:ea typeface="Marcellus" pitchFamily="34" charset="-122"/>
                <a:cs typeface="Marcellus" pitchFamily="34" charset="-120"/>
              </a:rPr>
              <a:t>Deep Learning</a:t>
            </a:r>
            <a:endParaRPr lang="en-US" sz="5100" dirty="0"/>
          </a:p>
        </p:txBody>
      </p:sp>
      <p:pic>
        <p:nvPicPr>
          <p:cNvPr id="3" name="Image 0" descr="preencoded.png">    </p:cNvPr>
          <p:cNvPicPr>
            <a:picLocks noChangeAspect="1"/>
          </p:cNvPicPr>
          <p:nvPr/>
        </p:nvPicPr>
        <p:blipFill>
          <a:blip r:embed="rId1"/>
          <a:stretch>
            <a:fillRect/>
          </a:stretch>
        </p:blipFill>
        <p:spPr>
          <a:xfrm>
            <a:off x="793790" y="2266236"/>
            <a:ext cx="4885015" cy="4885015"/>
          </a:xfrm>
          <a:prstGeom prst="rect">
            <a:avLst/>
          </a:prstGeom>
        </p:spPr>
      </p:pic>
      <p:sp>
        <p:nvSpPr>
          <p:cNvPr id="4" name="Text 1"/>
          <p:cNvSpPr/>
          <p:nvPr/>
        </p:nvSpPr>
        <p:spPr>
          <a:xfrm>
            <a:off x="6239828" y="2215158"/>
            <a:ext cx="7604284" cy="884396"/>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Zbiór technik wykorzystujących </a:t>
            </a:r>
            <a:pPr algn="l" indent="0" marL="0">
              <a:lnSpc>
                <a:spcPts val="2300"/>
              </a:lnSpc>
              <a:buNone/>
            </a:pPr>
            <a:r>
              <a:rPr lang="en-US" sz="1750" b="1" dirty="0">
                <a:solidFill>
                  <a:srgbClr val="67534F"/>
                </a:solidFill>
                <a:latin typeface="Montserrat" pitchFamily="34" charset="0"/>
                <a:ea typeface="Montserrat" pitchFamily="34" charset="-122"/>
                <a:cs typeface="Montserrat" pitchFamily="34" charset="-120"/>
              </a:rPr>
              <a:t>głębokie sieci neuronowe</a:t>
            </a:r>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 które potrafią automatycznie wydobywać złożone reprezentacje z danych (np. obrazów czy tekstu).</a:t>
            </a:r>
            <a:endParaRPr lang="en-US" sz="1750" dirty="0"/>
          </a:p>
        </p:txBody>
      </p:sp>
      <p:sp>
        <p:nvSpPr>
          <p:cNvPr id="5" name="Text 2"/>
          <p:cNvSpPr/>
          <p:nvPr/>
        </p:nvSpPr>
        <p:spPr>
          <a:xfrm>
            <a:off x="6239828" y="3303627"/>
            <a:ext cx="7604284" cy="589598"/>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W praktyce odróżnia je potrzeba dużych zbiorów danych, mocy obliczeniowej i bardziej rozbudowanego procesu walidacji.</a:t>
            </a:r>
            <a:endParaRPr lang="en-US" sz="1750" dirty="0"/>
          </a:p>
        </p:txBody>
      </p:sp>
      <p:sp>
        <p:nvSpPr>
          <p:cNvPr id="6" name="Text 3"/>
          <p:cNvSpPr/>
          <p:nvPr/>
        </p:nvSpPr>
        <p:spPr>
          <a:xfrm>
            <a:off x="6239828" y="4097298"/>
            <a:ext cx="7604284" cy="589598"/>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Ich siła polega na zastępowaniu ręcznego tworzenia cech i uchwyteniu nieliniowych zależności.</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45356"/>
          </a:xfrm>
          <a:prstGeom prst="rect">
            <a:avLst/>
          </a:prstGeom>
        </p:spPr>
      </p:pic>
      <p:sp>
        <p:nvSpPr>
          <p:cNvPr id="3" name="Text 0"/>
          <p:cNvSpPr/>
          <p:nvPr/>
        </p:nvSpPr>
        <p:spPr>
          <a:xfrm>
            <a:off x="758666" y="3306128"/>
            <a:ext cx="8793599" cy="810220"/>
          </a:xfrm>
          <a:prstGeom prst="rect">
            <a:avLst/>
          </a:prstGeom>
          <a:noFill/>
          <a:ln/>
        </p:spPr>
        <p:txBody>
          <a:bodyPr wrap="none" lIns="0" tIns="0" rIns="0" bIns="0" rtlCol="0" anchor="t"/>
          <a:lstStyle/>
          <a:p>
            <a:pPr algn="l" indent="0" marL="0">
              <a:lnSpc>
                <a:spcPts val="6350"/>
              </a:lnSpc>
              <a:buNone/>
            </a:pPr>
            <a:r>
              <a:rPr lang="en-US" sz="4900" dirty="0">
                <a:solidFill>
                  <a:srgbClr val="532418"/>
                </a:solidFill>
                <a:latin typeface="Marcellus" pitchFamily="34" charset="0"/>
                <a:ea typeface="Marcellus" pitchFamily="34" charset="-122"/>
                <a:cs typeface="Marcellus" pitchFamily="34" charset="-120"/>
              </a:rPr>
              <a:t>Deep Learning vs Klasyczne ML</a:t>
            </a:r>
            <a:endParaRPr lang="en-US" sz="4900" dirty="0"/>
          </a:p>
        </p:txBody>
      </p:sp>
      <p:sp>
        <p:nvSpPr>
          <p:cNvPr id="4" name="Shape 1"/>
          <p:cNvSpPr/>
          <p:nvPr/>
        </p:nvSpPr>
        <p:spPr>
          <a:xfrm>
            <a:off x="758666" y="4441508"/>
            <a:ext cx="6448187" cy="2384227"/>
          </a:xfrm>
          <a:prstGeom prst="roundRect">
            <a:avLst>
              <a:gd name="adj" fmla="val 3819"/>
            </a:avLst>
          </a:prstGeom>
          <a:solidFill>
            <a:srgbClr val="FFFFF4">
              <a:alpha val="95000"/>
            </a:srgbClr>
          </a:solidFill>
          <a:ln w="30480">
            <a:solidFill>
              <a:srgbClr val="FFE0CC"/>
            </a:solidFill>
            <a:prstDash val="solid"/>
          </a:ln>
        </p:spPr>
      </p:sp>
      <p:sp>
        <p:nvSpPr>
          <p:cNvPr id="5" name="Text 2"/>
          <p:cNvSpPr/>
          <p:nvPr/>
        </p:nvSpPr>
        <p:spPr>
          <a:xfrm>
            <a:off x="1005840" y="4688681"/>
            <a:ext cx="3116342" cy="405051"/>
          </a:xfrm>
          <a:prstGeom prst="rect">
            <a:avLst/>
          </a:prstGeom>
          <a:noFill/>
          <a:ln/>
        </p:spPr>
        <p:txBody>
          <a:bodyPr wrap="none" lIns="0" tIns="0" rIns="0" bIns="0" rtlCol="0" anchor="t"/>
          <a:lstStyle/>
          <a:p>
            <a:pPr algn="l" indent="0" marL="0">
              <a:lnSpc>
                <a:spcPts val="3150"/>
              </a:lnSpc>
              <a:buNone/>
            </a:pPr>
            <a:r>
              <a:rPr lang="en-US" sz="2450" dirty="0">
                <a:solidFill>
                  <a:srgbClr val="67534F"/>
                </a:solidFill>
                <a:latin typeface="Marcellus" pitchFamily="34" charset="0"/>
                <a:ea typeface="Marcellus" pitchFamily="34" charset="-122"/>
                <a:cs typeface="Marcellus" pitchFamily="34" charset="-120"/>
              </a:rPr>
              <a:t>Deep Learning</a:t>
            </a:r>
            <a:endParaRPr lang="en-US" sz="2450" dirty="0"/>
          </a:p>
        </p:txBody>
      </p:sp>
      <p:sp>
        <p:nvSpPr>
          <p:cNvPr id="6" name="Text 3"/>
          <p:cNvSpPr/>
          <p:nvPr/>
        </p:nvSpPr>
        <p:spPr>
          <a:xfrm>
            <a:off x="1005840" y="5223748"/>
            <a:ext cx="5953839" cy="281821"/>
          </a:xfrm>
          <a:prstGeom prst="rect">
            <a:avLst/>
          </a:prstGeom>
          <a:noFill/>
          <a:ln/>
        </p:spPr>
        <p:txBody>
          <a:bodyPr wrap="none" lIns="0" tIns="0" rIns="0" bIns="0" rtlCol="0" anchor="t"/>
          <a:lstStyle/>
          <a:p>
            <a:pPr algn="l" marL="342900" indent="-342900">
              <a:lnSpc>
                <a:spcPts val="2200"/>
              </a:lnSpc>
              <a:buSzPct val="100000"/>
              <a:buChar char="•"/>
            </a:pPr>
            <a:r>
              <a:rPr lang="en-US" sz="1700" dirty="0">
                <a:solidFill>
                  <a:srgbClr val="67534F"/>
                </a:solidFill>
                <a:latin typeface="Montserrat" pitchFamily="34" charset="0"/>
                <a:ea typeface="Montserrat" pitchFamily="34" charset="-122"/>
                <a:cs typeface="Montserrat" pitchFamily="34" charset="-120"/>
              </a:rPr>
              <a:t>Głębokie sieci neuronowe z wieloma warstwami</a:t>
            </a:r>
            <a:endParaRPr lang="en-US" sz="1700" dirty="0"/>
          </a:p>
        </p:txBody>
      </p:sp>
      <p:sp>
        <p:nvSpPr>
          <p:cNvPr id="7" name="Text 4"/>
          <p:cNvSpPr/>
          <p:nvPr/>
        </p:nvSpPr>
        <p:spPr>
          <a:xfrm>
            <a:off x="1005840" y="5581412"/>
            <a:ext cx="5953839" cy="281821"/>
          </a:xfrm>
          <a:prstGeom prst="rect">
            <a:avLst/>
          </a:prstGeom>
          <a:noFill/>
          <a:ln/>
        </p:spPr>
        <p:txBody>
          <a:bodyPr wrap="none" lIns="0" tIns="0" rIns="0" bIns="0" rtlCol="0" anchor="t"/>
          <a:lstStyle/>
          <a:p>
            <a:pPr algn="l" marL="342900" indent="-342900">
              <a:lnSpc>
                <a:spcPts val="2200"/>
              </a:lnSpc>
              <a:buSzPct val="100000"/>
              <a:buChar char="•"/>
            </a:pPr>
            <a:r>
              <a:rPr lang="en-US" sz="1700" dirty="0">
                <a:solidFill>
                  <a:srgbClr val="67534F"/>
                </a:solidFill>
                <a:latin typeface="Montserrat" pitchFamily="34" charset="0"/>
                <a:ea typeface="Montserrat" pitchFamily="34" charset="-122"/>
                <a:cs typeface="Montserrat" pitchFamily="34" charset="-120"/>
              </a:rPr>
              <a:t>Automatyzuje ekstrakcję cech</a:t>
            </a:r>
            <a:endParaRPr lang="en-US" sz="1700" dirty="0"/>
          </a:p>
        </p:txBody>
      </p:sp>
      <p:sp>
        <p:nvSpPr>
          <p:cNvPr id="8" name="Text 5"/>
          <p:cNvSpPr/>
          <p:nvPr/>
        </p:nvSpPr>
        <p:spPr>
          <a:xfrm>
            <a:off x="1005840" y="5939076"/>
            <a:ext cx="5953839" cy="281821"/>
          </a:xfrm>
          <a:prstGeom prst="rect">
            <a:avLst/>
          </a:prstGeom>
          <a:noFill/>
          <a:ln/>
        </p:spPr>
        <p:txBody>
          <a:bodyPr wrap="none" lIns="0" tIns="0" rIns="0" bIns="0" rtlCol="0" anchor="t"/>
          <a:lstStyle/>
          <a:p>
            <a:pPr algn="l" marL="342900" indent="-342900">
              <a:lnSpc>
                <a:spcPts val="2200"/>
              </a:lnSpc>
              <a:buSzPct val="100000"/>
              <a:buChar char="•"/>
            </a:pPr>
            <a:r>
              <a:rPr lang="en-US" sz="1700" dirty="0">
                <a:solidFill>
                  <a:srgbClr val="67534F"/>
                </a:solidFill>
                <a:latin typeface="Montserrat" pitchFamily="34" charset="0"/>
                <a:ea typeface="Montserrat" pitchFamily="34" charset="-122"/>
                <a:cs typeface="Montserrat" pitchFamily="34" charset="-120"/>
              </a:rPr>
              <a:t>Wymaga dużych zbiorów danych i mocy GPU</a:t>
            </a:r>
            <a:endParaRPr lang="en-US" sz="1700" dirty="0"/>
          </a:p>
        </p:txBody>
      </p:sp>
      <p:sp>
        <p:nvSpPr>
          <p:cNvPr id="9" name="Text 6"/>
          <p:cNvSpPr/>
          <p:nvPr/>
        </p:nvSpPr>
        <p:spPr>
          <a:xfrm>
            <a:off x="1005840" y="6296739"/>
            <a:ext cx="5953839" cy="281821"/>
          </a:xfrm>
          <a:prstGeom prst="rect">
            <a:avLst/>
          </a:prstGeom>
          <a:noFill/>
          <a:ln/>
        </p:spPr>
        <p:txBody>
          <a:bodyPr wrap="none" lIns="0" tIns="0" rIns="0" bIns="0" rtlCol="0" anchor="t"/>
          <a:lstStyle/>
          <a:p>
            <a:pPr algn="l" marL="342900" indent="-342900">
              <a:lnSpc>
                <a:spcPts val="2200"/>
              </a:lnSpc>
              <a:buSzPct val="100000"/>
              <a:buChar char="•"/>
            </a:pPr>
            <a:r>
              <a:rPr lang="en-US" sz="1700" dirty="0">
                <a:solidFill>
                  <a:srgbClr val="67534F"/>
                </a:solidFill>
                <a:latin typeface="Montserrat" pitchFamily="34" charset="0"/>
                <a:ea typeface="Montserrat" pitchFamily="34" charset="-122"/>
                <a:cs typeface="Montserrat" pitchFamily="34" charset="-120"/>
              </a:rPr>
              <a:t>Skaluje się do bardzo złożonych danych</a:t>
            </a:r>
            <a:endParaRPr lang="en-US" sz="1700" dirty="0"/>
          </a:p>
        </p:txBody>
      </p:sp>
      <p:sp>
        <p:nvSpPr>
          <p:cNvPr id="10" name="Shape 7"/>
          <p:cNvSpPr/>
          <p:nvPr/>
        </p:nvSpPr>
        <p:spPr>
          <a:xfrm>
            <a:off x="7423547" y="4441508"/>
            <a:ext cx="6448187" cy="2384227"/>
          </a:xfrm>
          <a:prstGeom prst="roundRect">
            <a:avLst>
              <a:gd name="adj" fmla="val 3819"/>
            </a:avLst>
          </a:prstGeom>
          <a:solidFill>
            <a:srgbClr val="FFFFF4">
              <a:alpha val="95000"/>
            </a:srgbClr>
          </a:solidFill>
          <a:ln w="30480">
            <a:solidFill>
              <a:srgbClr val="FFE0CC"/>
            </a:solidFill>
            <a:prstDash val="solid"/>
          </a:ln>
        </p:spPr>
      </p:sp>
      <p:sp>
        <p:nvSpPr>
          <p:cNvPr id="11" name="Text 8"/>
          <p:cNvSpPr/>
          <p:nvPr/>
        </p:nvSpPr>
        <p:spPr>
          <a:xfrm>
            <a:off x="7670721" y="4688681"/>
            <a:ext cx="3116342" cy="405051"/>
          </a:xfrm>
          <a:prstGeom prst="rect">
            <a:avLst/>
          </a:prstGeom>
          <a:noFill/>
          <a:ln/>
        </p:spPr>
        <p:txBody>
          <a:bodyPr wrap="none" lIns="0" tIns="0" rIns="0" bIns="0" rtlCol="0" anchor="t"/>
          <a:lstStyle/>
          <a:p>
            <a:pPr algn="l" indent="0" marL="0">
              <a:lnSpc>
                <a:spcPts val="3150"/>
              </a:lnSpc>
              <a:buNone/>
            </a:pPr>
            <a:r>
              <a:rPr lang="en-US" sz="2450" dirty="0">
                <a:solidFill>
                  <a:srgbClr val="67534F"/>
                </a:solidFill>
                <a:latin typeface="Marcellus" pitchFamily="34" charset="0"/>
                <a:ea typeface="Marcellus" pitchFamily="34" charset="-122"/>
                <a:cs typeface="Marcellus" pitchFamily="34" charset="-120"/>
              </a:rPr>
              <a:t>Klasyczne ML</a:t>
            </a:r>
            <a:endParaRPr lang="en-US" sz="2450" dirty="0"/>
          </a:p>
        </p:txBody>
      </p:sp>
      <p:sp>
        <p:nvSpPr>
          <p:cNvPr id="12" name="Text 9"/>
          <p:cNvSpPr/>
          <p:nvPr/>
        </p:nvSpPr>
        <p:spPr>
          <a:xfrm>
            <a:off x="7670721" y="5223748"/>
            <a:ext cx="5953839" cy="281821"/>
          </a:xfrm>
          <a:prstGeom prst="rect">
            <a:avLst/>
          </a:prstGeom>
          <a:noFill/>
          <a:ln/>
        </p:spPr>
        <p:txBody>
          <a:bodyPr wrap="none" lIns="0" tIns="0" rIns="0" bIns="0" rtlCol="0" anchor="t"/>
          <a:lstStyle/>
          <a:p>
            <a:pPr algn="l" marL="342900" indent="-342900">
              <a:lnSpc>
                <a:spcPts val="2200"/>
              </a:lnSpc>
              <a:buSzPct val="100000"/>
              <a:buChar char="•"/>
            </a:pPr>
            <a:r>
              <a:rPr lang="en-US" sz="1700" dirty="0">
                <a:solidFill>
                  <a:srgbClr val="67534F"/>
                </a:solidFill>
                <a:latin typeface="Montserrat" pitchFamily="34" charset="0"/>
                <a:ea typeface="Montserrat" pitchFamily="34" charset="-122"/>
                <a:cs typeface="Montserrat" pitchFamily="34" charset="-120"/>
              </a:rPr>
              <a:t>Drzewa, SVM, regresje</a:t>
            </a:r>
            <a:endParaRPr lang="en-US" sz="1700" dirty="0"/>
          </a:p>
        </p:txBody>
      </p:sp>
      <p:sp>
        <p:nvSpPr>
          <p:cNvPr id="13" name="Text 10"/>
          <p:cNvSpPr/>
          <p:nvPr/>
        </p:nvSpPr>
        <p:spPr>
          <a:xfrm>
            <a:off x="7670721" y="5581412"/>
            <a:ext cx="5953839" cy="281821"/>
          </a:xfrm>
          <a:prstGeom prst="rect">
            <a:avLst/>
          </a:prstGeom>
          <a:noFill/>
          <a:ln/>
        </p:spPr>
        <p:txBody>
          <a:bodyPr wrap="none" lIns="0" tIns="0" rIns="0" bIns="0" rtlCol="0" anchor="t"/>
          <a:lstStyle/>
          <a:p>
            <a:pPr algn="l" marL="342900" indent="-342900">
              <a:lnSpc>
                <a:spcPts val="2200"/>
              </a:lnSpc>
              <a:buSzPct val="100000"/>
              <a:buChar char="•"/>
            </a:pPr>
            <a:r>
              <a:rPr lang="en-US" sz="1700" dirty="0">
                <a:solidFill>
                  <a:srgbClr val="67534F"/>
                </a:solidFill>
                <a:latin typeface="Montserrat" pitchFamily="34" charset="0"/>
                <a:ea typeface="Montserrat" pitchFamily="34" charset="-122"/>
                <a:cs typeface="Montserrat" pitchFamily="34" charset="-120"/>
              </a:rPr>
              <a:t>Bardziej efektywne przy małych zbiorach</a:t>
            </a:r>
            <a:endParaRPr lang="en-US" sz="1700" dirty="0"/>
          </a:p>
        </p:txBody>
      </p:sp>
      <p:sp>
        <p:nvSpPr>
          <p:cNvPr id="14" name="Text 11"/>
          <p:cNvSpPr/>
          <p:nvPr/>
        </p:nvSpPr>
        <p:spPr>
          <a:xfrm>
            <a:off x="7670721" y="5939076"/>
            <a:ext cx="5953839" cy="281821"/>
          </a:xfrm>
          <a:prstGeom prst="rect">
            <a:avLst/>
          </a:prstGeom>
          <a:noFill/>
          <a:ln/>
        </p:spPr>
        <p:txBody>
          <a:bodyPr wrap="none" lIns="0" tIns="0" rIns="0" bIns="0" rtlCol="0" anchor="t"/>
          <a:lstStyle/>
          <a:p>
            <a:pPr algn="l" marL="342900" indent="-342900">
              <a:lnSpc>
                <a:spcPts val="2200"/>
              </a:lnSpc>
              <a:buSzPct val="100000"/>
              <a:buChar char="•"/>
            </a:pPr>
            <a:r>
              <a:rPr lang="en-US" sz="1700" dirty="0">
                <a:solidFill>
                  <a:srgbClr val="67534F"/>
                </a:solidFill>
                <a:latin typeface="Montserrat" pitchFamily="34" charset="0"/>
                <a:ea typeface="Montserrat" pitchFamily="34" charset="-122"/>
                <a:cs typeface="Montserrat" pitchFamily="34" charset="-120"/>
              </a:rPr>
              <a:t>Lepsza interpretowalność</a:t>
            </a:r>
            <a:endParaRPr lang="en-US" sz="1700" dirty="0"/>
          </a:p>
        </p:txBody>
      </p:sp>
      <p:sp>
        <p:nvSpPr>
          <p:cNvPr id="15" name="Text 12"/>
          <p:cNvSpPr/>
          <p:nvPr/>
        </p:nvSpPr>
        <p:spPr>
          <a:xfrm>
            <a:off x="7670721" y="6296739"/>
            <a:ext cx="5953839" cy="281821"/>
          </a:xfrm>
          <a:prstGeom prst="rect">
            <a:avLst/>
          </a:prstGeom>
          <a:noFill/>
          <a:ln/>
        </p:spPr>
        <p:txBody>
          <a:bodyPr wrap="none" lIns="0" tIns="0" rIns="0" bIns="0" rtlCol="0" anchor="t"/>
          <a:lstStyle/>
          <a:p>
            <a:pPr algn="l" marL="342900" indent="-342900">
              <a:lnSpc>
                <a:spcPts val="2200"/>
              </a:lnSpc>
              <a:buSzPct val="100000"/>
              <a:buChar char="•"/>
            </a:pPr>
            <a:r>
              <a:rPr lang="en-US" sz="1700" dirty="0">
                <a:solidFill>
                  <a:srgbClr val="67534F"/>
                </a:solidFill>
                <a:latin typeface="Montserrat" pitchFamily="34" charset="0"/>
                <a:ea typeface="Montserrat" pitchFamily="34" charset="-122"/>
                <a:cs typeface="Montserrat" pitchFamily="34" charset="-120"/>
              </a:rPr>
              <a:t>Ograniczone zasoby obliczeniowe</a:t>
            </a:r>
            <a:endParaRPr lang="en-US" sz="1700" dirty="0"/>
          </a:p>
        </p:txBody>
      </p:sp>
      <p:sp>
        <p:nvSpPr>
          <p:cNvPr id="16" name="Text 13"/>
          <p:cNvSpPr/>
          <p:nvPr/>
        </p:nvSpPr>
        <p:spPr>
          <a:xfrm>
            <a:off x="758666" y="7069574"/>
            <a:ext cx="13113068" cy="563642"/>
          </a:xfrm>
          <a:prstGeom prst="rect">
            <a:avLst/>
          </a:prstGeom>
          <a:noFill/>
          <a:ln/>
        </p:spPr>
        <p:txBody>
          <a:bodyPr wrap="square" lIns="0" tIns="0" rIns="0" bIns="0" rtlCol="0" anchor="t"/>
          <a:lstStyle/>
          <a:p>
            <a:pPr algn="l" indent="0" marL="0">
              <a:lnSpc>
                <a:spcPts val="2200"/>
              </a:lnSpc>
              <a:buNone/>
            </a:pPr>
            <a:r>
              <a:rPr lang="en-US" sz="1700" dirty="0">
                <a:solidFill>
                  <a:srgbClr val="67534F"/>
                </a:solidFill>
                <a:latin typeface="Montserrat" pitchFamily="34" charset="0"/>
                <a:ea typeface="Montserrat" pitchFamily="34" charset="-122"/>
                <a:cs typeface="Montserrat" pitchFamily="34" charset="-120"/>
              </a:rPr>
              <a:t>W praktyce zespoły łączą podejścia: wykorzystują sieci do pozyskania reprezentacji, a następnie klasyczne modele do finalnej decyzji.</a:t>
            </a: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34722" y="615910"/>
            <a:ext cx="6083022" cy="677704"/>
          </a:xfrm>
          <a:prstGeom prst="rect">
            <a:avLst/>
          </a:prstGeom>
          <a:noFill/>
          <a:ln/>
        </p:spPr>
        <p:txBody>
          <a:bodyPr wrap="none" lIns="0" tIns="0" rIns="0" bIns="0" rtlCol="0" anchor="t"/>
          <a:lstStyle/>
          <a:p>
            <a:pPr algn="l" indent="0" marL="0">
              <a:lnSpc>
                <a:spcPts val="5300"/>
              </a:lnSpc>
              <a:buNone/>
            </a:pPr>
            <a:r>
              <a:rPr lang="en-US" sz="4100" dirty="0">
                <a:solidFill>
                  <a:srgbClr val="532418"/>
                </a:solidFill>
                <a:latin typeface="Marcellus" pitchFamily="34" charset="0"/>
                <a:ea typeface="Marcellus" pitchFamily="34" charset="-122"/>
                <a:cs typeface="Marcellus" pitchFamily="34" charset="-120"/>
              </a:rPr>
              <a:t>Walidacja i Ocena Modeli</a:t>
            </a:r>
            <a:endParaRPr lang="en-US" sz="4100" dirty="0"/>
          </a:p>
        </p:txBody>
      </p:sp>
      <p:sp>
        <p:nvSpPr>
          <p:cNvPr id="3" name="Text 1"/>
          <p:cNvSpPr/>
          <p:nvPr/>
        </p:nvSpPr>
        <p:spPr>
          <a:xfrm>
            <a:off x="634722" y="1656278"/>
            <a:ext cx="181332" cy="235744"/>
          </a:xfrm>
          <a:prstGeom prst="rect">
            <a:avLst/>
          </a:prstGeom>
          <a:noFill/>
          <a:ln/>
        </p:spPr>
        <p:txBody>
          <a:bodyPr wrap="none" lIns="0" tIns="0" rIns="0" bIns="0" rtlCol="0" anchor="t"/>
          <a:lstStyle/>
          <a:p>
            <a:pPr algn="l" indent="0" marL="0">
              <a:lnSpc>
                <a:spcPts val="1850"/>
              </a:lnSpc>
              <a:buNone/>
            </a:pPr>
            <a:r>
              <a:rPr lang="en-US" sz="1400" dirty="0">
                <a:solidFill>
                  <a:srgbClr val="67534F"/>
                </a:solidFill>
                <a:latin typeface="Marcellus Light" pitchFamily="34" charset="0"/>
                <a:ea typeface="Marcellus Light" pitchFamily="34" charset="-122"/>
                <a:cs typeface="Marcellus Light" pitchFamily="34" charset="-120"/>
              </a:rPr>
              <a:t>01</a:t>
            </a:r>
            <a:endParaRPr lang="en-US" sz="1400" dirty="0"/>
          </a:p>
        </p:txBody>
      </p:sp>
      <p:sp>
        <p:nvSpPr>
          <p:cNvPr id="4" name="Shape 2"/>
          <p:cNvSpPr/>
          <p:nvPr/>
        </p:nvSpPr>
        <p:spPr>
          <a:xfrm>
            <a:off x="634722" y="1950601"/>
            <a:ext cx="6589752" cy="22860"/>
          </a:xfrm>
          <a:prstGeom prst="rect">
            <a:avLst/>
          </a:prstGeom>
          <a:solidFill>
            <a:srgbClr val="FF954F"/>
          </a:solidFill>
          <a:ln/>
        </p:spPr>
      </p:sp>
      <p:sp>
        <p:nvSpPr>
          <p:cNvPr id="5" name="Text 3"/>
          <p:cNvSpPr/>
          <p:nvPr/>
        </p:nvSpPr>
        <p:spPr>
          <a:xfrm>
            <a:off x="634722" y="2086928"/>
            <a:ext cx="4427458" cy="338971"/>
          </a:xfrm>
          <a:prstGeom prst="rect">
            <a:avLst/>
          </a:prstGeom>
          <a:noFill/>
          <a:ln/>
        </p:spPr>
        <p:txBody>
          <a:bodyPr wrap="none" lIns="0" tIns="0" rIns="0" bIns="0" rtlCol="0" anchor="t"/>
          <a:lstStyle/>
          <a:p>
            <a:pPr algn="l" indent="0" marL="0">
              <a:lnSpc>
                <a:spcPts val="2650"/>
              </a:lnSpc>
              <a:buNone/>
            </a:pPr>
            <a:r>
              <a:rPr lang="en-US" sz="2050" dirty="0">
                <a:solidFill>
                  <a:srgbClr val="67534F"/>
                </a:solidFill>
                <a:latin typeface="Marcellus" pitchFamily="34" charset="0"/>
                <a:ea typeface="Marcellus" pitchFamily="34" charset="-122"/>
                <a:cs typeface="Marcellus" pitchFamily="34" charset="-120"/>
              </a:rPr>
              <a:t>Podział danych i unikanie przeuczenia</a:t>
            </a:r>
            <a:endParaRPr lang="en-US" sz="2050" dirty="0"/>
          </a:p>
        </p:txBody>
      </p:sp>
      <p:sp>
        <p:nvSpPr>
          <p:cNvPr id="6" name="Text 4"/>
          <p:cNvSpPr/>
          <p:nvPr/>
        </p:nvSpPr>
        <p:spPr>
          <a:xfrm>
            <a:off x="634722" y="2534603"/>
            <a:ext cx="6589752" cy="1413748"/>
          </a:xfrm>
          <a:prstGeom prst="rect">
            <a:avLst/>
          </a:prstGeom>
          <a:noFill/>
          <a:ln/>
        </p:spPr>
        <p:txBody>
          <a:bodyPr wrap="square" lIns="0" tIns="0" rIns="0" bIns="0" rtlCol="0" anchor="t"/>
          <a:lstStyle/>
          <a:p>
            <a:pPr algn="l" indent="0" marL="0">
              <a:lnSpc>
                <a:spcPts val="1850"/>
              </a:lnSpc>
              <a:buNone/>
            </a:pPr>
            <a:r>
              <a:rPr lang="en-US" sz="1400" dirty="0">
                <a:solidFill>
                  <a:srgbClr val="67534F"/>
                </a:solidFill>
                <a:latin typeface="Montserrat" pitchFamily="34" charset="0"/>
                <a:ea typeface="Montserrat" pitchFamily="34" charset="-122"/>
                <a:cs typeface="Montserrat" pitchFamily="34" charset="-120"/>
              </a:rPr>
              <a:t>Cel walidacji to ocena, jak dobrze model generalizuje, czyli będzie działał na </a:t>
            </a:r>
            <a:pPr algn="l" indent="0" marL="0">
              <a:lnSpc>
                <a:spcPts val="1850"/>
              </a:lnSpc>
              <a:buNone/>
            </a:pPr>
            <a:r>
              <a:rPr lang="en-US" sz="1400" b="1" dirty="0">
                <a:solidFill>
                  <a:srgbClr val="67534F"/>
                </a:solidFill>
                <a:latin typeface="Montserrat" pitchFamily="34" charset="0"/>
                <a:ea typeface="Montserrat" pitchFamily="34" charset="-122"/>
                <a:cs typeface="Montserrat" pitchFamily="34" charset="-120"/>
              </a:rPr>
              <a:t>nowych, niewidzianych danych</a:t>
            </a:r>
            <a:pPr algn="l" indent="0" marL="0">
              <a:lnSpc>
                <a:spcPts val="1850"/>
              </a:lnSpc>
              <a:buNone/>
            </a:pPr>
            <a:r>
              <a:rPr lang="en-US" sz="1400" dirty="0">
                <a:solidFill>
                  <a:srgbClr val="67534F"/>
                </a:solidFill>
                <a:latin typeface="Montserrat" pitchFamily="34" charset="0"/>
                <a:ea typeface="Montserrat" pitchFamily="34" charset="-122"/>
                <a:cs typeface="Montserrat" pitchFamily="34" charset="-120"/>
              </a:rPr>
              <a:t>. Aby to sprawdzić, dzielimy dane na zbiory </a:t>
            </a:r>
            <a:pPr algn="l" indent="0" marL="0">
              <a:lnSpc>
                <a:spcPts val="1850"/>
              </a:lnSpc>
              <a:buNone/>
            </a:pPr>
            <a:r>
              <a:rPr lang="en-US" sz="1400" b="1" dirty="0">
                <a:solidFill>
                  <a:srgbClr val="67534F"/>
                </a:solidFill>
                <a:latin typeface="Montserrat" pitchFamily="34" charset="0"/>
                <a:ea typeface="Montserrat" pitchFamily="34" charset="-122"/>
                <a:cs typeface="Montserrat" pitchFamily="34" charset="-120"/>
              </a:rPr>
              <a:t>treningowy</a:t>
            </a:r>
            <a:pPr algn="l" indent="0" marL="0">
              <a:lnSpc>
                <a:spcPts val="1850"/>
              </a:lnSpc>
              <a:buNone/>
            </a:pPr>
            <a:r>
              <a:rPr lang="en-US" sz="1400" dirty="0">
                <a:solidFill>
                  <a:srgbClr val="67534F"/>
                </a:solidFill>
                <a:latin typeface="Montserrat" pitchFamily="34" charset="0"/>
                <a:ea typeface="Montserrat" pitchFamily="34" charset="-122"/>
                <a:cs typeface="Montserrat" pitchFamily="34" charset="-120"/>
              </a:rPr>
              <a:t> i </a:t>
            </a:r>
            <a:pPr algn="l" indent="0" marL="0">
              <a:lnSpc>
                <a:spcPts val="1850"/>
              </a:lnSpc>
              <a:buNone/>
            </a:pPr>
            <a:r>
              <a:rPr lang="en-US" sz="1400" b="1" dirty="0">
                <a:solidFill>
                  <a:srgbClr val="67534F"/>
                </a:solidFill>
                <a:latin typeface="Montserrat" pitchFamily="34" charset="0"/>
                <a:ea typeface="Montserrat" pitchFamily="34" charset="-122"/>
                <a:cs typeface="Montserrat" pitchFamily="34" charset="-120"/>
              </a:rPr>
              <a:t>testowy</a:t>
            </a:r>
            <a:pPr algn="l" indent="0" marL="0">
              <a:lnSpc>
                <a:spcPts val="1850"/>
              </a:lnSpc>
              <a:buNone/>
            </a:pPr>
            <a:r>
              <a:rPr lang="en-US" sz="1400" dirty="0">
                <a:solidFill>
                  <a:srgbClr val="67534F"/>
                </a:solidFill>
                <a:latin typeface="Montserrat" pitchFamily="34" charset="0"/>
                <a:ea typeface="Montserrat" pitchFamily="34" charset="-122"/>
                <a:cs typeface="Montserrat" pitchFamily="34" charset="-120"/>
              </a:rPr>
              <a:t> (czasem również walidacyjny). Zbiór testowy pozwala na uczciwą ocenę zdolności modelu do generalizacji i wykrycie </a:t>
            </a:r>
            <a:pPr algn="l" indent="0" marL="0">
              <a:lnSpc>
                <a:spcPts val="1850"/>
              </a:lnSpc>
              <a:buNone/>
            </a:pPr>
            <a:r>
              <a:rPr lang="en-US" sz="1400" b="1" dirty="0">
                <a:solidFill>
                  <a:srgbClr val="67534F"/>
                </a:solidFill>
                <a:latin typeface="Montserrat" pitchFamily="34" charset="0"/>
                <a:ea typeface="Montserrat" pitchFamily="34" charset="-122"/>
                <a:cs typeface="Montserrat" pitchFamily="34" charset="-120"/>
              </a:rPr>
              <a:t>przeuczenia (overfitting)</a:t>
            </a:r>
            <a:pPr algn="l" indent="0" marL="0">
              <a:lnSpc>
                <a:spcPts val="1850"/>
              </a:lnSpc>
              <a:buNone/>
            </a:pPr>
            <a:r>
              <a:rPr lang="en-US" sz="1400" dirty="0">
                <a:solidFill>
                  <a:srgbClr val="67534F"/>
                </a:solidFill>
                <a:latin typeface="Montserrat" pitchFamily="34" charset="0"/>
                <a:ea typeface="Montserrat" pitchFamily="34" charset="-122"/>
                <a:cs typeface="Montserrat" pitchFamily="34" charset="-120"/>
              </a:rPr>
              <a:t>, gdy model zbyt dobrze zapamiętuje dane treningowe, a słabo radzi sobie z nowymi.</a:t>
            </a:r>
            <a:endParaRPr lang="en-US" sz="1400" dirty="0"/>
          </a:p>
        </p:txBody>
      </p:sp>
      <p:sp>
        <p:nvSpPr>
          <p:cNvPr id="7" name="Text 5"/>
          <p:cNvSpPr/>
          <p:nvPr/>
        </p:nvSpPr>
        <p:spPr>
          <a:xfrm>
            <a:off x="7405807" y="1656278"/>
            <a:ext cx="181332" cy="235744"/>
          </a:xfrm>
          <a:prstGeom prst="rect">
            <a:avLst/>
          </a:prstGeom>
          <a:noFill/>
          <a:ln/>
        </p:spPr>
        <p:txBody>
          <a:bodyPr wrap="none" lIns="0" tIns="0" rIns="0" bIns="0" rtlCol="0" anchor="t"/>
          <a:lstStyle/>
          <a:p>
            <a:pPr algn="l" indent="0" marL="0">
              <a:lnSpc>
                <a:spcPts val="1850"/>
              </a:lnSpc>
              <a:buNone/>
            </a:pPr>
            <a:r>
              <a:rPr lang="en-US" sz="1400" dirty="0">
                <a:solidFill>
                  <a:srgbClr val="67534F"/>
                </a:solidFill>
                <a:latin typeface="Marcellus Light" pitchFamily="34" charset="0"/>
                <a:ea typeface="Marcellus Light" pitchFamily="34" charset="-122"/>
                <a:cs typeface="Marcellus Light" pitchFamily="34" charset="-120"/>
              </a:rPr>
              <a:t>02</a:t>
            </a:r>
            <a:endParaRPr lang="en-US" sz="1400" dirty="0"/>
          </a:p>
        </p:txBody>
      </p:sp>
      <p:sp>
        <p:nvSpPr>
          <p:cNvPr id="8" name="Shape 6"/>
          <p:cNvSpPr/>
          <p:nvPr/>
        </p:nvSpPr>
        <p:spPr>
          <a:xfrm>
            <a:off x="7405807" y="1950601"/>
            <a:ext cx="6589871" cy="22860"/>
          </a:xfrm>
          <a:prstGeom prst="rect">
            <a:avLst/>
          </a:prstGeom>
          <a:solidFill>
            <a:srgbClr val="FF954F"/>
          </a:solidFill>
          <a:ln/>
        </p:spPr>
      </p:sp>
      <p:sp>
        <p:nvSpPr>
          <p:cNvPr id="9" name="Text 7"/>
          <p:cNvSpPr/>
          <p:nvPr/>
        </p:nvSpPr>
        <p:spPr>
          <a:xfrm>
            <a:off x="7405807" y="2086928"/>
            <a:ext cx="4405551" cy="338971"/>
          </a:xfrm>
          <a:prstGeom prst="rect">
            <a:avLst/>
          </a:prstGeom>
          <a:noFill/>
          <a:ln/>
        </p:spPr>
        <p:txBody>
          <a:bodyPr wrap="none" lIns="0" tIns="0" rIns="0" bIns="0" rtlCol="0" anchor="t"/>
          <a:lstStyle/>
          <a:p>
            <a:pPr algn="l" indent="0" marL="0">
              <a:lnSpc>
                <a:spcPts val="2650"/>
              </a:lnSpc>
              <a:buNone/>
            </a:pPr>
            <a:r>
              <a:rPr lang="en-US" sz="2050" dirty="0">
                <a:solidFill>
                  <a:srgbClr val="67534F"/>
                </a:solidFill>
                <a:latin typeface="Marcellus" pitchFamily="34" charset="0"/>
                <a:ea typeface="Marcellus" pitchFamily="34" charset="-122"/>
                <a:cs typeface="Marcellus" pitchFamily="34" charset="-120"/>
              </a:rPr>
              <a:t>Walidacja krzyżowa (Cross-validation)</a:t>
            </a:r>
            <a:endParaRPr lang="en-US" sz="2050" dirty="0"/>
          </a:p>
        </p:txBody>
      </p:sp>
      <p:sp>
        <p:nvSpPr>
          <p:cNvPr id="10" name="Text 8"/>
          <p:cNvSpPr/>
          <p:nvPr/>
        </p:nvSpPr>
        <p:spPr>
          <a:xfrm>
            <a:off x="7405807" y="2534603"/>
            <a:ext cx="6589871" cy="1413748"/>
          </a:xfrm>
          <a:prstGeom prst="rect">
            <a:avLst/>
          </a:prstGeom>
          <a:noFill/>
          <a:ln/>
        </p:spPr>
        <p:txBody>
          <a:bodyPr wrap="square" lIns="0" tIns="0" rIns="0" bIns="0" rtlCol="0" anchor="t"/>
          <a:lstStyle/>
          <a:p>
            <a:pPr algn="l" indent="0" marL="0">
              <a:lnSpc>
                <a:spcPts val="1850"/>
              </a:lnSpc>
              <a:buNone/>
            </a:pPr>
            <a:r>
              <a:rPr lang="en-US" sz="1400" dirty="0">
                <a:solidFill>
                  <a:srgbClr val="67534F"/>
                </a:solidFill>
                <a:latin typeface="Montserrat" pitchFamily="34" charset="0"/>
                <a:ea typeface="Montserrat" pitchFamily="34" charset="-122"/>
                <a:cs typeface="Montserrat" pitchFamily="34" charset="-120"/>
              </a:rPr>
              <a:t>Techniki takie jak K-krotna walidacja krzyżowa (K-fold) pozwalają na lepszą i bardziej stabilną ocenę wydajności modelu, szczególnie przy </a:t>
            </a:r>
            <a:pPr algn="l" indent="0" marL="0">
              <a:lnSpc>
                <a:spcPts val="1850"/>
              </a:lnSpc>
              <a:buNone/>
            </a:pPr>
            <a:r>
              <a:rPr lang="en-US" sz="1400" b="1" dirty="0">
                <a:solidFill>
                  <a:srgbClr val="67534F"/>
                </a:solidFill>
                <a:latin typeface="Montserrat" pitchFamily="34" charset="0"/>
                <a:ea typeface="Montserrat" pitchFamily="34" charset="-122"/>
                <a:cs typeface="Montserrat" pitchFamily="34" charset="-120"/>
              </a:rPr>
              <a:t>ograniczonej ilości danych</a:t>
            </a:r>
            <a:pPr algn="l" indent="0" marL="0">
              <a:lnSpc>
                <a:spcPts val="1850"/>
              </a:lnSpc>
              <a:buNone/>
            </a:pPr>
            <a:r>
              <a:rPr lang="en-US" sz="1400" dirty="0">
                <a:solidFill>
                  <a:srgbClr val="67534F"/>
                </a:solidFill>
                <a:latin typeface="Montserrat" pitchFamily="34" charset="0"/>
                <a:ea typeface="Montserrat" pitchFamily="34" charset="-122"/>
                <a:cs typeface="Montserrat" pitchFamily="34" charset="-120"/>
              </a:rPr>
              <a:t>. Dzieli ona dane na K podzbiorów, trenując model K razy na różnych kombinacjach zbiorów treningowych i walidacyjnych. To redukuje wariancję oceny i daje bardziej </a:t>
            </a:r>
            <a:pPr algn="l" indent="0" marL="0">
              <a:lnSpc>
                <a:spcPts val="1850"/>
              </a:lnSpc>
              <a:buNone/>
            </a:pPr>
            <a:r>
              <a:rPr lang="en-US" sz="1400" b="1" dirty="0">
                <a:solidFill>
                  <a:srgbClr val="67534F"/>
                </a:solidFill>
                <a:latin typeface="Montserrat" pitchFamily="34" charset="0"/>
                <a:ea typeface="Montserrat" pitchFamily="34" charset="-122"/>
                <a:cs typeface="Montserrat" pitchFamily="34" charset="-120"/>
              </a:rPr>
              <a:t>wiarygodny obraz</a:t>
            </a:r>
            <a:pPr algn="l" indent="0" marL="0">
              <a:lnSpc>
                <a:spcPts val="1850"/>
              </a:lnSpc>
              <a:buNone/>
            </a:pPr>
            <a:r>
              <a:rPr lang="en-US" sz="1400" dirty="0">
                <a:solidFill>
                  <a:srgbClr val="67534F"/>
                </a:solidFill>
                <a:latin typeface="Montserrat" pitchFamily="34" charset="0"/>
                <a:ea typeface="Montserrat" pitchFamily="34" charset="-122"/>
                <a:cs typeface="Montserrat" pitchFamily="34" charset="-120"/>
              </a:rPr>
              <a:t> jego realnej skuteczności.</a:t>
            </a:r>
            <a:endParaRPr lang="en-US" sz="1400" dirty="0"/>
          </a:p>
        </p:txBody>
      </p:sp>
      <p:sp>
        <p:nvSpPr>
          <p:cNvPr id="11" name="Text 9"/>
          <p:cNvSpPr/>
          <p:nvPr/>
        </p:nvSpPr>
        <p:spPr>
          <a:xfrm>
            <a:off x="634722" y="4265652"/>
            <a:ext cx="181332" cy="235744"/>
          </a:xfrm>
          <a:prstGeom prst="rect">
            <a:avLst/>
          </a:prstGeom>
          <a:noFill/>
          <a:ln/>
        </p:spPr>
        <p:txBody>
          <a:bodyPr wrap="none" lIns="0" tIns="0" rIns="0" bIns="0" rtlCol="0" anchor="t"/>
          <a:lstStyle/>
          <a:p>
            <a:pPr algn="l" indent="0" marL="0">
              <a:lnSpc>
                <a:spcPts val="1850"/>
              </a:lnSpc>
              <a:buNone/>
            </a:pPr>
            <a:r>
              <a:rPr lang="en-US" sz="1400" dirty="0">
                <a:solidFill>
                  <a:srgbClr val="67534F"/>
                </a:solidFill>
                <a:latin typeface="Marcellus Light" pitchFamily="34" charset="0"/>
                <a:ea typeface="Marcellus Light" pitchFamily="34" charset="-122"/>
                <a:cs typeface="Marcellus Light" pitchFamily="34" charset="-120"/>
              </a:rPr>
              <a:t>03</a:t>
            </a:r>
            <a:endParaRPr lang="en-US" sz="1400" dirty="0"/>
          </a:p>
        </p:txBody>
      </p:sp>
      <p:sp>
        <p:nvSpPr>
          <p:cNvPr id="12" name="Shape 10"/>
          <p:cNvSpPr/>
          <p:nvPr/>
        </p:nvSpPr>
        <p:spPr>
          <a:xfrm>
            <a:off x="634722" y="4559975"/>
            <a:ext cx="6589752" cy="22860"/>
          </a:xfrm>
          <a:prstGeom prst="rect">
            <a:avLst/>
          </a:prstGeom>
          <a:solidFill>
            <a:srgbClr val="FF954F"/>
          </a:solidFill>
          <a:ln/>
        </p:spPr>
      </p:sp>
      <p:sp>
        <p:nvSpPr>
          <p:cNvPr id="13" name="Text 11"/>
          <p:cNvSpPr/>
          <p:nvPr/>
        </p:nvSpPr>
        <p:spPr>
          <a:xfrm>
            <a:off x="634722" y="4696301"/>
            <a:ext cx="2965133" cy="338971"/>
          </a:xfrm>
          <a:prstGeom prst="rect">
            <a:avLst/>
          </a:prstGeom>
          <a:noFill/>
          <a:ln/>
        </p:spPr>
        <p:txBody>
          <a:bodyPr wrap="none" lIns="0" tIns="0" rIns="0" bIns="0" rtlCol="0" anchor="t"/>
          <a:lstStyle/>
          <a:p>
            <a:pPr algn="l" indent="0" marL="0">
              <a:lnSpc>
                <a:spcPts val="2650"/>
              </a:lnSpc>
              <a:buNone/>
            </a:pPr>
            <a:r>
              <a:rPr lang="en-US" sz="2050" dirty="0">
                <a:solidFill>
                  <a:srgbClr val="67534F"/>
                </a:solidFill>
                <a:latin typeface="Marcellus" pitchFamily="34" charset="0"/>
                <a:ea typeface="Marcellus" pitchFamily="34" charset="-122"/>
                <a:cs typeface="Marcellus" pitchFamily="34" charset="-120"/>
              </a:rPr>
              <a:t>Kontrola wycieku danych</a:t>
            </a:r>
            <a:endParaRPr lang="en-US" sz="2050" dirty="0"/>
          </a:p>
        </p:txBody>
      </p:sp>
      <p:sp>
        <p:nvSpPr>
          <p:cNvPr id="14" name="Text 12"/>
          <p:cNvSpPr/>
          <p:nvPr/>
        </p:nvSpPr>
        <p:spPr>
          <a:xfrm>
            <a:off x="634722" y="5143976"/>
            <a:ext cx="6589752" cy="1413748"/>
          </a:xfrm>
          <a:prstGeom prst="rect">
            <a:avLst/>
          </a:prstGeom>
          <a:noFill/>
          <a:ln/>
        </p:spPr>
        <p:txBody>
          <a:bodyPr wrap="square" lIns="0" tIns="0" rIns="0" bIns="0" rtlCol="0" anchor="t"/>
          <a:lstStyle/>
          <a:p>
            <a:pPr algn="l" indent="0" marL="0">
              <a:lnSpc>
                <a:spcPts val="1850"/>
              </a:lnSpc>
              <a:buNone/>
            </a:pPr>
            <a:r>
              <a:rPr lang="en-US" sz="1400" dirty="0">
                <a:solidFill>
                  <a:srgbClr val="67534F"/>
                </a:solidFill>
                <a:latin typeface="Montserrat" pitchFamily="34" charset="0"/>
                <a:ea typeface="Montserrat" pitchFamily="34" charset="-122"/>
                <a:cs typeface="Montserrat" pitchFamily="34" charset="-120"/>
              </a:rPr>
              <a:t>Zapobieganie wyciekowi danych (data leakage) jest kluczowe dla wiarygodności oceny. Należy stosować odpowiednie strategie podziału, np. </a:t>
            </a:r>
            <a:pPr algn="l" indent="0" marL="0">
              <a:lnSpc>
                <a:spcPts val="1850"/>
              </a:lnSpc>
              <a:buNone/>
            </a:pPr>
            <a:r>
              <a:rPr lang="en-US" sz="1400" b="1" dirty="0">
                <a:solidFill>
                  <a:srgbClr val="67534F"/>
                </a:solidFill>
                <a:latin typeface="Montserrat" pitchFamily="34" charset="0"/>
                <a:ea typeface="Montserrat" pitchFamily="34" charset="-122"/>
                <a:cs typeface="Montserrat" pitchFamily="34" charset="-120"/>
              </a:rPr>
              <a:t>podział czasowy</a:t>
            </a:r>
            <a:pPr algn="l" indent="0" marL="0">
              <a:lnSpc>
                <a:spcPts val="1850"/>
              </a:lnSpc>
              <a:buNone/>
            </a:pPr>
            <a:r>
              <a:rPr lang="en-US" sz="1400" dirty="0">
                <a:solidFill>
                  <a:srgbClr val="67534F"/>
                </a:solidFill>
                <a:latin typeface="Montserrat" pitchFamily="34" charset="0"/>
                <a:ea typeface="Montserrat" pitchFamily="34" charset="-122"/>
                <a:cs typeface="Montserrat" pitchFamily="34" charset="-120"/>
              </a:rPr>
              <a:t> dla danych szeregów czasowych lub </a:t>
            </a:r>
            <a:pPr algn="l" indent="0" marL="0">
              <a:lnSpc>
                <a:spcPts val="1850"/>
              </a:lnSpc>
              <a:buNone/>
            </a:pPr>
            <a:r>
              <a:rPr lang="en-US" sz="1400" b="1" dirty="0">
                <a:solidFill>
                  <a:srgbClr val="67534F"/>
                </a:solidFill>
                <a:latin typeface="Montserrat" pitchFamily="34" charset="0"/>
                <a:ea typeface="Montserrat" pitchFamily="34" charset="-122"/>
                <a:cs typeface="Montserrat" pitchFamily="34" charset="-120"/>
              </a:rPr>
              <a:t>grupowanie według klienta</a:t>
            </a:r>
            <a:pPr algn="l" indent="0" marL="0">
              <a:lnSpc>
                <a:spcPts val="1850"/>
              </a:lnSpc>
              <a:buNone/>
            </a:pPr>
            <a:r>
              <a:rPr lang="en-US" sz="1400" dirty="0">
                <a:solidFill>
                  <a:srgbClr val="67534F"/>
                </a:solidFill>
                <a:latin typeface="Montserrat" pitchFamily="34" charset="0"/>
                <a:ea typeface="Montserrat" pitchFamily="34" charset="-122"/>
                <a:cs typeface="Montserrat" pitchFamily="34" charset="-120"/>
              </a:rPr>
              <a:t>, aby zbiór testowy zawierał dane, które model faktycznie zobaczy po wdrożeniu. Dodatkowo, techniki takie jak wczesne zatrzymanie (early stopping) pomagają zapobiegać przeuczeniu.</a:t>
            </a:r>
            <a:endParaRPr lang="en-US" sz="1400" dirty="0"/>
          </a:p>
        </p:txBody>
      </p:sp>
      <p:sp>
        <p:nvSpPr>
          <p:cNvPr id="15" name="Text 13"/>
          <p:cNvSpPr/>
          <p:nvPr/>
        </p:nvSpPr>
        <p:spPr>
          <a:xfrm>
            <a:off x="7405807" y="4265652"/>
            <a:ext cx="181332" cy="235744"/>
          </a:xfrm>
          <a:prstGeom prst="rect">
            <a:avLst/>
          </a:prstGeom>
          <a:noFill/>
          <a:ln/>
        </p:spPr>
        <p:txBody>
          <a:bodyPr wrap="none" lIns="0" tIns="0" rIns="0" bIns="0" rtlCol="0" anchor="t"/>
          <a:lstStyle/>
          <a:p>
            <a:pPr algn="l" indent="0" marL="0">
              <a:lnSpc>
                <a:spcPts val="1850"/>
              </a:lnSpc>
              <a:buNone/>
            </a:pPr>
            <a:r>
              <a:rPr lang="en-US" sz="1400" dirty="0">
                <a:solidFill>
                  <a:srgbClr val="67534F"/>
                </a:solidFill>
                <a:latin typeface="Marcellus Light" pitchFamily="34" charset="0"/>
                <a:ea typeface="Marcellus Light" pitchFamily="34" charset="-122"/>
                <a:cs typeface="Marcellus Light" pitchFamily="34" charset="-120"/>
              </a:rPr>
              <a:t>04</a:t>
            </a:r>
            <a:endParaRPr lang="en-US" sz="1400" dirty="0"/>
          </a:p>
        </p:txBody>
      </p:sp>
      <p:sp>
        <p:nvSpPr>
          <p:cNvPr id="16" name="Shape 14"/>
          <p:cNvSpPr/>
          <p:nvPr/>
        </p:nvSpPr>
        <p:spPr>
          <a:xfrm>
            <a:off x="7405807" y="4559975"/>
            <a:ext cx="6589871" cy="22860"/>
          </a:xfrm>
          <a:prstGeom prst="rect">
            <a:avLst/>
          </a:prstGeom>
          <a:solidFill>
            <a:srgbClr val="FF954F"/>
          </a:solidFill>
          <a:ln/>
        </p:spPr>
      </p:sp>
      <p:sp>
        <p:nvSpPr>
          <p:cNvPr id="17" name="Text 15"/>
          <p:cNvSpPr/>
          <p:nvPr/>
        </p:nvSpPr>
        <p:spPr>
          <a:xfrm>
            <a:off x="7405807" y="4696301"/>
            <a:ext cx="3414355" cy="338971"/>
          </a:xfrm>
          <a:prstGeom prst="rect">
            <a:avLst/>
          </a:prstGeom>
          <a:noFill/>
          <a:ln/>
        </p:spPr>
        <p:txBody>
          <a:bodyPr wrap="none" lIns="0" tIns="0" rIns="0" bIns="0" rtlCol="0" anchor="t"/>
          <a:lstStyle/>
          <a:p>
            <a:pPr algn="l" indent="0" marL="0">
              <a:lnSpc>
                <a:spcPts val="2650"/>
              </a:lnSpc>
              <a:buNone/>
            </a:pPr>
            <a:r>
              <a:rPr lang="en-US" sz="2050" dirty="0">
                <a:solidFill>
                  <a:srgbClr val="67534F"/>
                </a:solidFill>
                <a:latin typeface="Marcellus" pitchFamily="34" charset="0"/>
                <a:ea typeface="Marcellus" pitchFamily="34" charset="-122"/>
                <a:cs typeface="Marcellus" pitchFamily="34" charset="-120"/>
              </a:rPr>
              <a:t>Dobór odpowiednich metryk</a:t>
            </a:r>
            <a:endParaRPr lang="en-US" sz="2050" dirty="0"/>
          </a:p>
        </p:txBody>
      </p:sp>
      <p:sp>
        <p:nvSpPr>
          <p:cNvPr id="18" name="Text 16"/>
          <p:cNvSpPr/>
          <p:nvPr/>
        </p:nvSpPr>
        <p:spPr>
          <a:xfrm>
            <a:off x="7405807" y="5143976"/>
            <a:ext cx="6589871" cy="1413748"/>
          </a:xfrm>
          <a:prstGeom prst="rect">
            <a:avLst/>
          </a:prstGeom>
          <a:noFill/>
          <a:ln/>
        </p:spPr>
        <p:txBody>
          <a:bodyPr wrap="square" lIns="0" tIns="0" rIns="0" bIns="0" rtlCol="0" anchor="t"/>
          <a:lstStyle/>
          <a:p>
            <a:pPr algn="l" indent="0" marL="0">
              <a:lnSpc>
                <a:spcPts val="1850"/>
              </a:lnSpc>
              <a:buNone/>
            </a:pPr>
            <a:r>
              <a:rPr lang="en-US" sz="1400" dirty="0">
                <a:solidFill>
                  <a:srgbClr val="67534F"/>
                </a:solidFill>
                <a:latin typeface="Montserrat" pitchFamily="34" charset="0"/>
                <a:ea typeface="Montserrat" pitchFamily="34" charset="-122"/>
                <a:cs typeface="Montserrat" pitchFamily="34" charset="-120"/>
              </a:rPr>
              <a:t>Wybór metryk oceny zależy od </a:t>
            </a:r>
            <a:pPr algn="l" indent="0" marL="0">
              <a:lnSpc>
                <a:spcPts val="1850"/>
              </a:lnSpc>
              <a:buNone/>
            </a:pPr>
            <a:r>
              <a:rPr lang="en-US" sz="1400" b="1" dirty="0">
                <a:solidFill>
                  <a:srgbClr val="67534F"/>
                </a:solidFill>
                <a:latin typeface="Montserrat" pitchFamily="34" charset="0"/>
                <a:ea typeface="Montserrat" pitchFamily="34" charset="-122"/>
                <a:cs typeface="Montserrat" pitchFamily="34" charset="-120"/>
              </a:rPr>
              <a:t>natury zadania</a:t>
            </a:r>
            <a:pPr algn="l" indent="0" marL="0">
              <a:lnSpc>
                <a:spcPts val="1850"/>
              </a:lnSpc>
              <a:buNone/>
            </a:pPr>
            <a:r>
              <a:rPr lang="en-US" sz="1400" dirty="0">
                <a:solidFill>
                  <a:srgbClr val="67534F"/>
                </a:solidFill>
                <a:latin typeface="Montserrat" pitchFamily="34" charset="0"/>
                <a:ea typeface="Montserrat" pitchFamily="34" charset="-122"/>
                <a:cs typeface="Montserrat" pitchFamily="34" charset="-120"/>
              </a:rPr>
              <a:t>: dla problemów </a:t>
            </a:r>
            <a:pPr algn="l" indent="0" marL="0">
              <a:lnSpc>
                <a:spcPts val="1850"/>
              </a:lnSpc>
              <a:buNone/>
            </a:pPr>
            <a:r>
              <a:rPr lang="en-US" sz="1400" b="1" dirty="0">
                <a:solidFill>
                  <a:srgbClr val="67534F"/>
                </a:solidFill>
                <a:latin typeface="Montserrat" pitchFamily="34" charset="0"/>
                <a:ea typeface="Montserrat" pitchFamily="34" charset="-122"/>
                <a:cs typeface="Montserrat" pitchFamily="34" charset="-120"/>
              </a:rPr>
              <a:t>klasyfikacji</a:t>
            </a:r>
            <a:pPr algn="l" indent="0" marL="0">
              <a:lnSpc>
                <a:spcPts val="1850"/>
              </a:lnSpc>
              <a:buNone/>
            </a:pPr>
            <a:r>
              <a:rPr lang="en-US" sz="1400" dirty="0">
                <a:solidFill>
                  <a:srgbClr val="67534F"/>
                </a:solidFill>
                <a:latin typeface="Montserrat" pitchFamily="34" charset="0"/>
                <a:ea typeface="Montserrat" pitchFamily="34" charset="-122"/>
                <a:cs typeface="Montserrat" pitchFamily="34" charset="-120"/>
              </a:rPr>
              <a:t> używamy Accuracy, Precision, Recall, F1-Score, ROC-AUC; dla </a:t>
            </a:r>
            <a:pPr algn="l" indent="0" marL="0">
              <a:lnSpc>
                <a:spcPts val="1850"/>
              </a:lnSpc>
              <a:buNone/>
            </a:pPr>
            <a:r>
              <a:rPr lang="en-US" sz="1400" b="1" dirty="0">
                <a:solidFill>
                  <a:srgbClr val="67534F"/>
                </a:solidFill>
                <a:latin typeface="Montserrat" pitchFamily="34" charset="0"/>
                <a:ea typeface="Montserrat" pitchFamily="34" charset="-122"/>
                <a:cs typeface="Montserrat" pitchFamily="34" charset="-120"/>
              </a:rPr>
              <a:t>regresji</a:t>
            </a:r>
            <a:pPr algn="l" indent="0" marL="0">
              <a:lnSpc>
                <a:spcPts val="1850"/>
              </a:lnSpc>
              <a:buNone/>
            </a:pPr>
            <a:r>
              <a:rPr lang="en-US" sz="1400" dirty="0">
                <a:solidFill>
                  <a:srgbClr val="67534F"/>
                </a:solidFill>
                <a:latin typeface="Montserrat" pitchFamily="34" charset="0"/>
                <a:ea typeface="Montserrat" pitchFamily="34" charset="-122"/>
                <a:cs typeface="Montserrat" pitchFamily="34" charset="-120"/>
              </a:rPr>
              <a:t> — RMSE (Root Mean Squared Error) lub MAE (Mean Absolute Error). Ważne jest, aby metryka odzwierciedlała cele biznesowe i potencjalne koszty błędów. Np. w problemie medycznym Precision i Recall mogą być ważniejsze niż ogólna Accuracy.</a:t>
            </a:r>
            <a:endParaRPr lang="en-US" sz="1400" dirty="0"/>
          </a:p>
        </p:txBody>
      </p:sp>
      <p:sp>
        <p:nvSpPr>
          <p:cNvPr id="19" name="Shape 17"/>
          <p:cNvSpPr/>
          <p:nvPr/>
        </p:nvSpPr>
        <p:spPr>
          <a:xfrm>
            <a:off x="634722" y="6897648"/>
            <a:ext cx="13360956" cy="715923"/>
          </a:xfrm>
          <a:prstGeom prst="roundRect">
            <a:avLst>
              <a:gd name="adj" fmla="val 10640"/>
            </a:avLst>
          </a:prstGeom>
          <a:solidFill>
            <a:srgbClr val="FFD1B3"/>
          </a:solidFill>
          <a:ln/>
        </p:spPr>
      </p:sp>
      <p:pic>
        <p:nvPicPr>
          <p:cNvPr id="20" name="Image 0" descr="preencoded.png">    </p:cNvPr>
          <p:cNvPicPr>
            <a:picLocks noChangeAspect="1"/>
          </p:cNvPicPr>
          <p:nvPr/>
        </p:nvPicPr>
        <p:blipFill>
          <a:blip r:embed="rId1"/>
          <a:stretch>
            <a:fillRect/>
          </a:stretch>
        </p:blipFill>
        <p:spPr>
          <a:xfrm>
            <a:off x="816054" y="7140773"/>
            <a:ext cx="226695" cy="181332"/>
          </a:xfrm>
          <a:prstGeom prst="rect">
            <a:avLst/>
          </a:prstGeom>
        </p:spPr>
      </p:pic>
      <p:sp>
        <p:nvSpPr>
          <p:cNvPr id="21" name="Text 18"/>
          <p:cNvSpPr/>
          <p:nvPr/>
        </p:nvSpPr>
        <p:spPr>
          <a:xfrm>
            <a:off x="1224082" y="7124224"/>
            <a:ext cx="12590264" cy="235625"/>
          </a:xfrm>
          <a:prstGeom prst="rect">
            <a:avLst/>
          </a:prstGeom>
          <a:noFill/>
          <a:ln/>
        </p:spPr>
        <p:txBody>
          <a:bodyPr wrap="none" lIns="0" tIns="0" rIns="0" bIns="0" rtlCol="0" anchor="t"/>
          <a:lstStyle/>
          <a:p>
            <a:pPr algn="l" indent="0" marL="0">
              <a:lnSpc>
                <a:spcPts val="1850"/>
              </a:lnSpc>
              <a:buNone/>
            </a:pPr>
            <a:r>
              <a:rPr lang="en-US" sz="1400" dirty="0">
                <a:solidFill>
                  <a:srgbClr val="000000"/>
                </a:solidFill>
                <a:latin typeface="Montserrat" pitchFamily="34" charset="0"/>
                <a:ea typeface="Montserrat" pitchFamily="34" charset="-122"/>
                <a:cs typeface="Montserrat" pitchFamily="34" charset="-120"/>
              </a:rPr>
              <a:t>Walidacja powinna odzwierciedlać produkcyjne warunki: np. podział czasowy dla szeregów lub grupowanie według klienta</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14707" y="499943"/>
            <a:ext cx="4228505" cy="549712"/>
          </a:xfrm>
          <a:prstGeom prst="rect">
            <a:avLst/>
          </a:prstGeom>
          <a:noFill/>
          <a:ln/>
        </p:spPr>
        <p:txBody>
          <a:bodyPr wrap="none" lIns="0" tIns="0" rIns="0" bIns="0" rtlCol="0" anchor="t"/>
          <a:lstStyle/>
          <a:p>
            <a:pPr algn="l" indent="0" marL="0">
              <a:lnSpc>
                <a:spcPts val="4300"/>
              </a:lnSpc>
              <a:buNone/>
            </a:pPr>
            <a:r>
              <a:rPr lang="en-US" sz="3300" dirty="0">
                <a:solidFill>
                  <a:srgbClr val="532418"/>
                </a:solidFill>
                <a:latin typeface="Marcellus" pitchFamily="34" charset="0"/>
                <a:ea typeface="Marcellus" pitchFamily="34" charset="-122"/>
                <a:cs typeface="Marcellus" pitchFamily="34" charset="-120"/>
              </a:rPr>
              <a:t>Typowy Proces ML</a:t>
            </a:r>
            <a:endParaRPr lang="en-US" sz="3300" dirty="0"/>
          </a:p>
        </p:txBody>
      </p:sp>
      <p:sp>
        <p:nvSpPr>
          <p:cNvPr id="3" name="Shape 1"/>
          <p:cNvSpPr/>
          <p:nvPr/>
        </p:nvSpPr>
        <p:spPr>
          <a:xfrm>
            <a:off x="661749" y="1564243"/>
            <a:ext cx="147042" cy="661749"/>
          </a:xfrm>
          <a:prstGeom prst="roundRect">
            <a:avLst>
              <a:gd name="adj" fmla="val 42011"/>
            </a:avLst>
          </a:prstGeom>
          <a:solidFill>
            <a:srgbClr val="FFFFF4"/>
          </a:solidFill>
          <a:ln w="15240">
            <a:solidFill>
              <a:srgbClr val="FFE0CC"/>
            </a:solidFill>
            <a:prstDash val="solid"/>
          </a:ln>
        </p:spPr>
      </p:sp>
      <p:sp>
        <p:nvSpPr>
          <p:cNvPr id="4" name="Shape 2"/>
          <p:cNvSpPr/>
          <p:nvPr/>
        </p:nvSpPr>
        <p:spPr>
          <a:xfrm>
            <a:off x="514707" y="1463159"/>
            <a:ext cx="441127" cy="441127"/>
          </a:xfrm>
          <a:prstGeom prst="roundRect">
            <a:avLst>
              <a:gd name="adj" fmla="val 103644"/>
            </a:avLst>
          </a:prstGeom>
          <a:solidFill>
            <a:srgbClr val="FFFFF4"/>
          </a:solidFill>
          <a:ln w="15240">
            <a:solidFill>
              <a:srgbClr val="FFE0CC"/>
            </a:solidFill>
            <a:prstDash val="solid"/>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4959" y="1573530"/>
            <a:ext cx="220504" cy="220504"/>
          </a:xfrm>
          <a:prstGeom prst="rect">
            <a:avLst/>
          </a:prstGeom>
        </p:spPr>
      </p:pic>
      <p:sp>
        <p:nvSpPr>
          <p:cNvPr id="6" name="Text 3"/>
          <p:cNvSpPr/>
          <p:nvPr/>
        </p:nvSpPr>
        <p:spPr>
          <a:xfrm>
            <a:off x="1102876" y="1490782"/>
            <a:ext cx="2114193" cy="274796"/>
          </a:xfrm>
          <a:prstGeom prst="rect">
            <a:avLst/>
          </a:prstGeom>
          <a:noFill/>
          <a:ln/>
        </p:spPr>
        <p:txBody>
          <a:bodyPr wrap="none" lIns="0" tIns="0" rIns="0" bIns="0" rtlCol="0" anchor="t"/>
          <a:lstStyle/>
          <a:p>
            <a:pPr algn="l" indent="0" marL="0">
              <a:lnSpc>
                <a:spcPts val="2150"/>
              </a:lnSpc>
              <a:buNone/>
            </a:pPr>
            <a:r>
              <a:rPr lang="en-US" sz="1650" dirty="0">
                <a:solidFill>
                  <a:srgbClr val="67534F"/>
                </a:solidFill>
                <a:latin typeface="Marcellus" pitchFamily="34" charset="0"/>
                <a:ea typeface="Marcellus" pitchFamily="34" charset="-122"/>
                <a:cs typeface="Marcellus" pitchFamily="34" charset="-120"/>
              </a:rPr>
              <a:t>Definicja problemu</a:t>
            </a:r>
            <a:endParaRPr lang="en-US" sz="1650" dirty="0"/>
          </a:p>
        </p:txBody>
      </p:sp>
      <p:sp>
        <p:nvSpPr>
          <p:cNvPr id="7" name="Text 4"/>
          <p:cNvSpPr/>
          <p:nvPr/>
        </p:nvSpPr>
        <p:spPr>
          <a:xfrm>
            <a:off x="1102876" y="1853803"/>
            <a:ext cx="13012817" cy="191095"/>
          </a:xfrm>
          <a:prstGeom prst="rect">
            <a:avLst/>
          </a:prstGeom>
          <a:noFill/>
          <a:ln/>
        </p:spPr>
        <p:txBody>
          <a:bodyPr wrap="none" lIns="0" tIns="0" rIns="0" bIns="0" rtlCol="0" anchor="t"/>
          <a:lstStyle/>
          <a:p>
            <a:pPr algn="l"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Zdefiniuj problem, hipotezy i KPI</a:t>
            </a:r>
            <a:endParaRPr lang="en-US" sz="1150" dirty="0"/>
          </a:p>
        </p:txBody>
      </p:sp>
      <p:sp>
        <p:nvSpPr>
          <p:cNvPr id="8" name="Shape 5"/>
          <p:cNvSpPr/>
          <p:nvPr/>
        </p:nvSpPr>
        <p:spPr>
          <a:xfrm>
            <a:off x="882253" y="2593658"/>
            <a:ext cx="147042" cy="661749"/>
          </a:xfrm>
          <a:prstGeom prst="roundRect">
            <a:avLst>
              <a:gd name="adj" fmla="val 42011"/>
            </a:avLst>
          </a:prstGeom>
          <a:solidFill>
            <a:srgbClr val="FFFFF4"/>
          </a:solidFill>
          <a:ln w="15240">
            <a:solidFill>
              <a:srgbClr val="FFE0CC"/>
            </a:solidFill>
            <a:prstDash val="solid"/>
          </a:ln>
        </p:spPr>
      </p:sp>
      <p:sp>
        <p:nvSpPr>
          <p:cNvPr id="9" name="Shape 6"/>
          <p:cNvSpPr/>
          <p:nvPr/>
        </p:nvSpPr>
        <p:spPr>
          <a:xfrm>
            <a:off x="735211" y="2492573"/>
            <a:ext cx="441127" cy="441127"/>
          </a:xfrm>
          <a:prstGeom prst="roundRect">
            <a:avLst>
              <a:gd name="adj" fmla="val 103644"/>
            </a:avLst>
          </a:prstGeom>
          <a:solidFill>
            <a:srgbClr val="FFFFF4"/>
          </a:solidFill>
          <a:ln w="15240">
            <a:solidFill>
              <a:srgbClr val="FFE0CC"/>
            </a:solidFill>
            <a:prstDash val="solid"/>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5463" y="2602944"/>
            <a:ext cx="220504" cy="220504"/>
          </a:xfrm>
          <a:prstGeom prst="rect">
            <a:avLst/>
          </a:prstGeom>
        </p:spPr>
      </p:pic>
      <p:sp>
        <p:nvSpPr>
          <p:cNvPr id="11" name="Text 7"/>
          <p:cNvSpPr/>
          <p:nvPr/>
        </p:nvSpPr>
        <p:spPr>
          <a:xfrm>
            <a:off x="1323380" y="2520196"/>
            <a:ext cx="2114193" cy="274796"/>
          </a:xfrm>
          <a:prstGeom prst="rect">
            <a:avLst/>
          </a:prstGeom>
          <a:noFill/>
          <a:ln/>
        </p:spPr>
        <p:txBody>
          <a:bodyPr wrap="none" lIns="0" tIns="0" rIns="0" bIns="0" rtlCol="0" anchor="t"/>
          <a:lstStyle/>
          <a:p>
            <a:pPr algn="l" indent="0" marL="0">
              <a:lnSpc>
                <a:spcPts val="2150"/>
              </a:lnSpc>
              <a:buNone/>
            </a:pPr>
            <a:r>
              <a:rPr lang="en-US" sz="1650" dirty="0">
                <a:solidFill>
                  <a:srgbClr val="67534F"/>
                </a:solidFill>
                <a:latin typeface="Marcellus" pitchFamily="34" charset="0"/>
                <a:ea typeface="Marcellus" pitchFamily="34" charset="-122"/>
                <a:cs typeface="Marcellus" pitchFamily="34" charset="-120"/>
              </a:rPr>
              <a:t>Pozyskanie danych</a:t>
            </a:r>
            <a:endParaRPr lang="en-US" sz="1650" dirty="0"/>
          </a:p>
        </p:txBody>
      </p:sp>
      <p:sp>
        <p:nvSpPr>
          <p:cNvPr id="12" name="Text 8"/>
          <p:cNvSpPr/>
          <p:nvPr/>
        </p:nvSpPr>
        <p:spPr>
          <a:xfrm>
            <a:off x="1323380" y="2883218"/>
            <a:ext cx="12792313" cy="191095"/>
          </a:xfrm>
          <a:prstGeom prst="rect">
            <a:avLst/>
          </a:prstGeom>
          <a:noFill/>
          <a:ln/>
        </p:spPr>
        <p:txBody>
          <a:bodyPr wrap="none" lIns="0" tIns="0" rIns="0" bIns="0" rtlCol="0" anchor="t"/>
          <a:lstStyle/>
          <a:p>
            <a:pPr algn="l"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Pozyskaj i oczyść dane, zapewnij reprezentatywność</a:t>
            </a:r>
            <a:endParaRPr lang="en-US" sz="1150" dirty="0"/>
          </a:p>
        </p:txBody>
      </p:sp>
      <p:sp>
        <p:nvSpPr>
          <p:cNvPr id="13" name="Shape 9"/>
          <p:cNvSpPr/>
          <p:nvPr/>
        </p:nvSpPr>
        <p:spPr>
          <a:xfrm>
            <a:off x="1102876" y="3623072"/>
            <a:ext cx="147042" cy="661749"/>
          </a:xfrm>
          <a:prstGeom prst="roundRect">
            <a:avLst>
              <a:gd name="adj" fmla="val 42011"/>
            </a:avLst>
          </a:prstGeom>
          <a:solidFill>
            <a:srgbClr val="FFFFF4"/>
          </a:solidFill>
          <a:ln w="15240">
            <a:solidFill>
              <a:srgbClr val="FFE0CC"/>
            </a:solidFill>
            <a:prstDash val="solid"/>
          </a:ln>
        </p:spPr>
      </p:sp>
      <p:sp>
        <p:nvSpPr>
          <p:cNvPr id="14" name="Shape 10"/>
          <p:cNvSpPr/>
          <p:nvPr/>
        </p:nvSpPr>
        <p:spPr>
          <a:xfrm>
            <a:off x="955834" y="3521988"/>
            <a:ext cx="441127" cy="441127"/>
          </a:xfrm>
          <a:prstGeom prst="roundRect">
            <a:avLst>
              <a:gd name="adj" fmla="val 103644"/>
            </a:avLst>
          </a:prstGeom>
          <a:solidFill>
            <a:srgbClr val="FFFFF4"/>
          </a:solidFill>
          <a:ln w="15240">
            <a:solidFill>
              <a:srgbClr val="FFE0CC"/>
            </a:solidFill>
            <a:prstDash val="solid"/>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086" y="3632359"/>
            <a:ext cx="220504" cy="220504"/>
          </a:xfrm>
          <a:prstGeom prst="rect">
            <a:avLst/>
          </a:prstGeom>
        </p:spPr>
      </p:pic>
      <p:sp>
        <p:nvSpPr>
          <p:cNvPr id="16" name="Text 11"/>
          <p:cNvSpPr/>
          <p:nvPr/>
        </p:nvSpPr>
        <p:spPr>
          <a:xfrm>
            <a:off x="1544003" y="3549610"/>
            <a:ext cx="2114193" cy="274796"/>
          </a:xfrm>
          <a:prstGeom prst="rect">
            <a:avLst/>
          </a:prstGeom>
          <a:noFill/>
          <a:ln/>
        </p:spPr>
        <p:txBody>
          <a:bodyPr wrap="none" lIns="0" tIns="0" rIns="0" bIns="0" rtlCol="0" anchor="t"/>
          <a:lstStyle/>
          <a:p>
            <a:pPr algn="l" indent="0" marL="0">
              <a:lnSpc>
                <a:spcPts val="2150"/>
              </a:lnSpc>
              <a:buNone/>
            </a:pPr>
            <a:r>
              <a:rPr lang="en-US" sz="1650" dirty="0">
                <a:solidFill>
                  <a:srgbClr val="67534F"/>
                </a:solidFill>
                <a:latin typeface="Marcellus" pitchFamily="34" charset="0"/>
                <a:ea typeface="Marcellus" pitchFamily="34" charset="-122"/>
                <a:cs typeface="Marcellus" pitchFamily="34" charset="-120"/>
              </a:rPr>
              <a:t>Feature engineering</a:t>
            </a:r>
            <a:endParaRPr lang="en-US" sz="1650" dirty="0"/>
          </a:p>
        </p:txBody>
      </p:sp>
      <p:sp>
        <p:nvSpPr>
          <p:cNvPr id="17" name="Text 12"/>
          <p:cNvSpPr/>
          <p:nvPr/>
        </p:nvSpPr>
        <p:spPr>
          <a:xfrm>
            <a:off x="1544003" y="3912632"/>
            <a:ext cx="12571690" cy="191095"/>
          </a:xfrm>
          <a:prstGeom prst="rect">
            <a:avLst/>
          </a:prstGeom>
          <a:noFill/>
          <a:ln/>
        </p:spPr>
        <p:txBody>
          <a:bodyPr wrap="none" lIns="0" tIns="0" rIns="0" bIns="0" rtlCol="0" anchor="t"/>
          <a:lstStyle/>
          <a:p>
            <a:pPr algn="l"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Przygotuj cechy lub pipeline transformacji</a:t>
            </a:r>
            <a:endParaRPr lang="en-US" sz="1150" dirty="0"/>
          </a:p>
        </p:txBody>
      </p:sp>
      <p:sp>
        <p:nvSpPr>
          <p:cNvPr id="18" name="Shape 13"/>
          <p:cNvSpPr/>
          <p:nvPr/>
        </p:nvSpPr>
        <p:spPr>
          <a:xfrm>
            <a:off x="1323499" y="4652486"/>
            <a:ext cx="147042" cy="661749"/>
          </a:xfrm>
          <a:prstGeom prst="roundRect">
            <a:avLst>
              <a:gd name="adj" fmla="val 42011"/>
            </a:avLst>
          </a:prstGeom>
          <a:solidFill>
            <a:srgbClr val="FFFFF4"/>
          </a:solidFill>
          <a:ln w="15240">
            <a:solidFill>
              <a:srgbClr val="FFE0CC"/>
            </a:solidFill>
            <a:prstDash val="solid"/>
          </a:ln>
        </p:spPr>
      </p:sp>
      <p:sp>
        <p:nvSpPr>
          <p:cNvPr id="19" name="Shape 14"/>
          <p:cNvSpPr/>
          <p:nvPr/>
        </p:nvSpPr>
        <p:spPr>
          <a:xfrm>
            <a:off x="1176457" y="4551402"/>
            <a:ext cx="441127" cy="441127"/>
          </a:xfrm>
          <a:prstGeom prst="roundRect">
            <a:avLst>
              <a:gd name="adj" fmla="val 103644"/>
            </a:avLst>
          </a:prstGeom>
          <a:solidFill>
            <a:srgbClr val="FFFFF4"/>
          </a:solidFill>
          <a:ln w="15240">
            <a:solidFill>
              <a:srgbClr val="FFE0CC"/>
            </a:solidFill>
            <a:prstDash val="solid"/>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6708" y="4661773"/>
            <a:ext cx="220504" cy="220504"/>
          </a:xfrm>
          <a:prstGeom prst="rect">
            <a:avLst/>
          </a:prstGeom>
        </p:spPr>
      </p:pic>
      <p:sp>
        <p:nvSpPr>
          <p:cNvPr id="21" name="Text 15"/>
          <p:cNvSpPr/>
          <p:nvPr/>
        </p:nvSpPr>
        <p:spPr>
          <a:xfrm>
            <a:off x="1764625" y="4579025"/>
            <a:ext cx="2114193" cy="274796"/>
          </a:xfrm>
          <a:prstGeom prst="rect">
            <a:avLst/>
          </a:prstGeom>
          <a:noFill/>
          <a:ln/>
        </p:spPr>
        <p:txBody>
          <a:bodyPr wrap="none" lIns="0" tIns="0" rIns="0" bIns="0" rtlCol="0" anchor="t"/>
          <a:lstStyle/>
          <a:p>
            <a:pPr algn="l" indent="0" marL="0">
              <a:lnSpc>
                <a:spcPts val="2150"/>
              </a:lnSpc>
              <a:buNone/>
            </a:pPr>
            <a:r>
              <a:rPr lang="en-US" sz="1650" dirty="0">
                <a:solidFill>
                  <a:srgbClr val="67534F"/>
                </a:solidFill>
                <a:latin typeface="Marcellus" pitchFamily="34" charset="0"/>
                <a:ea typeface="Marcellus" pitchFamily="34" charset="-122"/>
                <a:cs typeface="Marcellus" pitchFamily="34" charset="-120"/>
              </a:rPr>
              <a:t>Trening modeli</a:t>
            </a:r>
            <a:endParaRPr lang="en-US" sz="1650" dirty="0"/>
          </a:p>
        </p:txBody>
      </p:sp>
      <p:sp>
        <p:nvSpPr>
          <p:cNvPr id="22" name="Text 16"/>
          <p:cNvSpPr/>
          <p:nvPr/>
        </p:nvSpPr>
        <p:spPr>
          <a:xfrm>
            <a:off x="1764625" y="4942046"/>
            <a:ext cx="12351068" cy="191095"/>
          </a:xfrm>
          <a:prstGeom prst="rect">
            <a:avLst/>
          </a:prstGeom>
          <a:noFill/>
          <a:ln/>
        </p:spPr>
        <p:txBody>
          <a:bodyPr wrap="none" lIns="0" tIns="0" rIns="0" bIns="0" rtlCol="0" anchor="t"/>
          <a:lstStyle/>
          <a:p>
            <a:pPr algn="l"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Trenuj wiele modeli i dostrajając też hiperparametry</a:t>
            </a:r>
            <a:endParaRPr lang="en-US" sz="1150" dirty="0"/>
          </a:p>
        </p:txBody>
      </p:sp>
      <p:sp>
        <p:nvSpPr>
          <p:cNvPr id="23" name="Shape 17"/>
          <p:cNvSpPr/>
          <p:nvPr/>
        </p:nvSpPr>
        <p:spPr>
          <a:xfrm>
            <a:off x="1102876" y="5681901"/>
            <a:ext cx="147042" cy="661749"/>
          </a:xfrm>
          <a:prstGeom prst="roundRect">
            <a:avLst>
              <a:gd name="adj" fmla="val 42011"/>
            </a:avLst>
          </a:prstGeom>
          <a:solidFill>
            <a:srgbClr val="FFFFF4"/>
          </a:solidFill>
          <a:ln w="15240">
            <a:solidFill>
              <a:srgbClr val="FFE0CC"/>
            </a:solidFill>
            <a:prstDash val="solid"/>
          </a:ln>
        </p:spPr>
      </p:sp>
      <p:sp>
        <p:nvSpPr>
          <p:cNvPr id="24" name="Shape 18"/>
          <p:cNvSpPr/>
          <p:nvPr/>
        </p:nvSpPr>
        <p:spPr>
          <a:xfrm>
            <a:off x="955834" y="5580817"/>
            <a:ext cx="441127" cy="441127"/>
          </a:xfrm>
          <a:prstGeom prst="roundRect">
            <a:avLst>
              <a:gd name="adj" fmla="val 103644"/>
            </a:avLst>
          </a:prstGeom>
          <a:solidFill>
            <a:srgbClr val="FFFFF4"/>
          </a:solidFill>
          <a:ln w="15240">
            <a:solidFill>
              <a:srgbClr val="FFE0CC"/>
            </a:solidFill>
            <a:prstDash val="solid"/>
          </a:ln>
        </p:spPr>
      </p:sp>
      <p:pic>
        <p:nvPicPr>
          <p:cNvPr id="2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6086" y="5691188"/>
            <a:ext cx="220504" cy="220504"/>
          </a:xfrm>
          <a:prstGeom prst="rect">
            <a:avLst/>
          </a:prstGeom>
        </p:spPr>
      </p:pic>
      <p:sp>
        <p:nvSpPr>
          <p:cNvPr id="26" name="Text 19"/>
          <p:cNvSpPr/>
          <p:nvPr/>
        </p:nvSpPr>
        <p:spPr>
          <a:xfrm>
            <a:off x="1544003" y="5608439"/>
            <a:ext cx="2114193" cy="274796"/>
          </a:xfrm>
          <a:prstGeom prst="rect">
            <a:avLst/>
          </a:prstGeom>
          <a:noFill/>
          <a:ln/>
        </p:spPr>
        <p:txBody>
          <a:bodyPr wrap="none" lIns="0" tIns="0" rIns="0" bIns="0" rtlCol="0" anchor="t"/>
          <a:lstStyle/>
          <a:p>
            <a:pPr algn="l" indent="0" marL="0">
              <a:lnSpc>
                <a:spcPts val="2150"/>
              </a:lnSpc>
              <a:buNone/>
            </a:pPr>
            <a:r>
              <a:rPr lang="en-US" sz="1650" dirty="0">
                <a:solidFill>
                  <a:srgbClr val="67534F"/>
                </a:solidFill>
                <a:latin typeface="Marcellus" pitchFamily="34" charset="0"/>
                <a:ea typeface="Marcellus" pitchFamily="34" charset="-122"/>
                <a:cs typeface="Marcellus" pitchFamily="34" charset="-120"/>
              </a:rPr>
              <a:t>Walidacja</a:t>
            </a:r>
            <a:endParaRPr lang="en-US" sz="1650" dirty="0"/>
          </a:p>
        </p:txBody>
      </p:sp>
      <p:sp>
        <p:nvSpPr>
          <p:cNvPr id="27" name="Text 20"/>
          <p:cNvSpPr/>
          <p:nvPr/>
        </p:nvSpPr>
        <p:spPr>
          <a:xfrm>
            <a:off x="1544003" y="5971461"/>
            <a:ext cx="12571690" cy="191095"/>
          </a:xfrm>
          <a:prstGeom prst="rect">
            <a:avLst/>
          </a:prstGeom>
          <a:noFill/>
          <a:ln/>
        </p:spPr>
        <p:txBody>
          <a:bodyPr wrap="none" lIns="0" tIns="0" rIns="0" bIns="0" rtlCol="0" anchor="t"/>
          <a:lstStyle/>
          <a:p>
            <a:pPr algn="l"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Wybierz model referencyjny i przeprowadź testy obciążenia</a:t>
            </a:r>
            <a:endParaRPr lang="en-US" sz="1150" dirty="0"/>
          </a:p>
        </p:txBody>
      </p:sp>
      <p:sp>
        <p:nvSpPr>
          <p:cNvPr id="28" name="Shape 21"/>
          <p:cNvSpPr/>
          <p:nvPr/>
        </p:nvSpPr>
        <p:spPr>
          <a:xfrm>
            <a:off x="882253" y="6711315"/>
            <a:ext cx="147042" cy="661749"/>
          </a:xfrm>
          <a:prstGeom prst="roundRect">
            <a:avLst>
              <a:gd name="adj" fmla="val 42011"/>
            </a:avLst>
          </a:prstGeom>
          <a:solidFill>
            <a:srgbClr val="FFFFF4"/>
          </a:solidFill>
          <a:ln w="15240">
            <a:solidFill>
              <a:srgbClr val="FFE0CC"/>
            </a:solidFill>
            <a:prstDash val="solid"/>
          </a:ln>
        </p:spPr>
      </p:sp>
      <p:sp>
        <p:nvSpPr>
          <p:cNvPr id="29" name="Shape 22"/>
          <p:cNvSpPr/>
          <p:nvPr/>
        </p:nvSpPr>
        <p:spPr>
          <a:xfrm>
            <a:off x="735211" y="6610231"/>
            <a:ext cx="441127" cy="441127"/>
          </a:xfrm>
          <a:prstGeom prst="roundRect">
            <a:avLst>
              <a:gd name="adj" fmla="val 103644"/>
            </a:avLst>
          </a:prstGeom>
          <a:solidFill>
            <a:srgbClr val="FFFFF4"/>
          </a:solidFill>
          <a:ln w="15240">
            <a:solidFill>
              <a:srgbClr val="FFE0CC"/>
            </a:solidFill>
            <a:prstDash val="solid"/>
          </a:ln>
        </p:spPr>
      </p:sp>
      <p:pic>
        <p:nvPicPr>
          <p:cNvPr id="30"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5463" y="6720602"/>
            <a:ext cx="220504" cy="220504"/>
          </a:xfrm>
          <a:prstGeom prst="rect">
            <a:avLst/>
          </a:prstGeom>
        </p:spPr>
      </p:pic>
      <p:sp>
        <p:nvSpPr>
          <p:cNvPr id="31" name="Text 23"/>
          <p:cNvSpPr/>
          <p:nvPr/>
        </p:nvSpPr>
        <p:spPr>
          <a:xfrm>
            <a:off x="1323380" y="6637853"/>
            <a:ext cx="2114193" cy="274796"/>
          </a:xfrm>
          <a:prstGeom prst="rect">
            <a:avLst/>
          </a:prstGeom>
          <a:noFill/>
          <a:ln/>
        </p:spPr>
        <p:txBody>
          <a:bodyPr wrap="none" lIns="0" tIns="0" rIns="0" bIns="0" rtlCol="0" anchor="t"/>
          <a:lstStyle/>
          <a:p>
            <a:pPr algn="l" indent="0" marL="0">
              <a:lnSpc>
                <a:spcPts val="2150"/>
              </a:lnSpc>
              <a:buNone/>
            </a:pPr>
            <a:r>
              <a:rPr lang="en-US" sz="1650" dirty="0">
                <a:solidFill>
                  <a:srgbClr val="67534F"/>
                </a:solidFill>
                <a:latin typeface="Marcellus" pitchFamily="34" charset="0"/>
                <a:ea typeface="Marcellus" pitchFamily="34" charset="-122"/>
                <a:cs typeface="Marcellus" pitchFamily="34" charset="-120"/>
              </a:rPr>
              <a:t>Wdrożenie</a:t>
            </a:r>
            <a:endParaRPr lang="en-US" sz="1650" dirty="0"/>
          </a:p>
        </p:txBody>
      </p:sp>
      <p:sp>
        <p:nvSpPr>
          <p:cNvPr id="32" name="Text 24"/>
          <p:cNvSpPr/>
          <p:nvPr/>
        </p:nvSpPr>
        <p:spPr>
          <a:xfrm>
            <a:off x="1323380" y="7000875"/>
            <a:ext cx="12792313" cy="191095"/>
          </a:xfrm>
          <a:prstGeom prst="rect">
            <a:avLst/>
          </a:prstGeom>
          <a:noFill/>
          <a:ln/>
        </p:spPr>
        <p:txBody>
          <a:bodyPr wrap="none" lIns="0" tIns="0" rIns="0" bIns="0" rtlCol="0" anchor="t"/>
          <a:lstStyle/>
          <a:p>
            <a:pPr algn="l"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Wdróż, monitoruj drift danych oraz planuj ponowne treningi</a:t>
            </a:r>
            <a:endParaRPr lang="en-US" sz="1150" dirty="0"/>
          </a:p>
        </p:txBody>
      </p:sp>
      <p:sp>
        <p:nvSpPr>
          <p:cNvPr id="33" name="Text 25"/>
          <p:cNvSpPr/>
          <p:nvPr/>
        </p:nvSpPr>
        <p:spPr>
          <a:xfrm>
            <a:off x="514707" y="7538561"/>
            <a:ext cx="13600986" cy="191095"/>
          </a:xfrm>
          <a:prstGeom prst="rect">
            <a:avLst/>
          </a:prstGeom>
          <a:noFill/>
          <a:ln/>
        </p:spPr>
        <p:txBody>
          <a:bodyPr wrap="none" lIns="0" tIns="0" rIns="0" bIns="0" rtlCol="0" anchor="t"/>
          <a:lstStyle/>
          <a:p>
            <a:pPr algn="l"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Proces ma charakter iteracyjny i wymaga automatyzacji (MLOps): wersjonowania danych/modeli, CI/CD dla trenowania oraz monitoringu modeli na produkcji.</a:t>
            </a:r>
            <a:endParaRPr lang="en-US" sz="1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361486"/>
            <a:ext cx="6521291" cy="847725"/>
          </a:xfrm>
          <a:prstGeom prst="rect">
            <a:avLst/>
          </a:prstGeom>
          <a:noFill/>
          <a:ln/>
        </p:spPr>
        <p:txBody>
          <a:bodyPr wrap="none" lIns="0" tIns="0" rIns="0" bIns="0" rtlCol="0" anchor="t"/>
          <a:lstStyle/>
          <a:p>
            <a:pPr algn="l" indent="0" marL="0">
              <a:lnSpc>
                <a:spcPts val="6650"/>
              </a:lnSpc>
              <a:buNone/>
            </a:pPr>
            <a:r>
              <a:rPr lang="en-US" sz="5100" dirty="0">
                <a:solidFill>
                  <a:srgbClr val="532418"/>
                </a:solidFill>
                <a:latin typeface="Marcellus" pitchFamily="34" charset="0"/>
                <a:ea typeface="Marcellus" pitchFamily="34" charset="-122"/>
                <a:cs typeface="Marcellus" pitchFamily="34" charset="-120"/>
              </a:rPr>
              <a:t>Sztuczna Inteligencja</a:t>
            </a:r>
            <a:endParaRPr lang="en-US" sz="5100" dirty="0"/>
          </a:p>
        </p:txBody>
      </p:sp>
      <p:sp>
        <p:nvSpPr>
          <p:cNvPr id="4" name="Text 1"/>
          <p:cNvSpPr/>
          <p:nvPr/>
        </p:nvSpPr>
        <p:spPr>
          <a:xfrm>
            <a:off x="6280190" y="3549372"/>
            <a:ext cx="7556421" cy="1473994"/>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Sztuczna inteligencja to dziedzina informatyki tworząca systemy zdolne do wykonywania zadań wymagających ludzkiej inteligencji. Obejmuje uczenie się na podstawie danych, rozpoznawanie wzorców, podejmowanie decyzji, rozumienie języka naturalnego i przetwarzanie obrazu.</a:t>
            </a:r>
            <a:endParaRPr lang="en-US" sz="1750" dirty="0"/>
          </a:p>
        </p:txBody>
      </p:sp>
      <p:sp>
        <p:nvSpPr>
          <p:cNvPr id="5" name="Text 2"/>
          <p:cNvSpPr/>
          <p:nvPr/>
        </p:nvSpPr>
        <p:spPr>
          <a:xfrm>
            <a:off x="6280190" y="5278517"/>
            <a:ext cx="7556421" cy="589598"/>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Machine Learning jest podzbiorem SI, a Deep Learning stanowi podziór ML.</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17007"/>
            <a:ext cx="6521291" cy="847725"/>
          </a:xfrm>
          <a:prstGeom prst="rect">
            <a:avLst/>
          </a:prstGeom>
          <a:noFill/>
          <a:ln/>
        </p:spPr>
        <p:txBody>
          <a:bodyPr wrap="none" lIns="0" tIns="0" rIns="0" bIns="0" rtlCol="0" anchor="t"/>
          <a:lstStyle/>
          <a:p>
            <a:pPr algn="l" indent="0" marL="0">
              <a:lnSpc>
                <a:spcPts val="6650"/>
              </a:lnSpc>
              <a:buNone/>
            </a:pPr>
            <a:r>
              <a:rPr lang="en-US" sz="5100" dirty="0">
                <a:solidFill>
                  <a:srgbClr val="532418"/>
                </a:solidFill>
                <a:latin typeface="Marcellus" pitchFamily="34" charset="0"/>
                <a:ea typeface="Marcellus" pitchFamily="34" charset="-122"/>
                <a:cs typeface="Marcellus" pitchFamily="34" charset="-120"/>
              </a:rPr>
              <a:t>Uczenie Maszynowe</a:t>
            </a:r>
            <a:endParaRPr lang="en-US" sz="5100" dirty="0"/>
          </a:p>
        </p:txBody>
      </p:sp>
      <p:sp>
        <p:nvSpPr>
          <p:cNvPr id="3" name="Text 1"/>
          <p:cNvSpPr/>
          <p:nvPr/>
        </p:nvSpPr>
        <p:spPr>
          <a:xfrm>
            <a:off x="793790" y="2208967"/>
            <a:ext cx="7604284" cy="884396"/>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Uczenie maszynowe pozwala komputerom uczyć się na podstawie danych, zamiast działać według ręcznie zaprogramowanych instrukcji.</a:t>
            </a:r>
            <a:endParaRPr lang="en-US" sz="1750" dirty="0"/>
          </a:p>
        </p:txBody>
      </p:sp>
      <p:sp>
        <p:nvSpPr>
          <p:cNvPr id="4" name="Text 2"/>
          <p:cNvSpPr/>
          <p:nvPr/>
        </p:nvSpPr>
        <p:spPr>
          <a:xfrm>
            <a:off x="793790" y="3297436"/>
            <a:ext cx="7604284" cy="589598"/>
          </a:xfrm>
          <a:prstGeom prst="rect">
            <a:avLst/>
          </a:prstGeom>
          <a:noFill/>
          <a:ln/>
        </p:spPr>
        <p:txBody>
          <a:bodyPr wrap="square" lIns="0" tIns="0" rIns="0" bIns="0" rtlCol="0" anchor="t"/>
          <a:lstStyle/>
          <a:p>
            <a:pPr algn="l" indent="0" marL="0">
              <a:lnSpc>
                <a:spcPts val="2300"/>
              </a:lnSpc>
              <a:buNone/>
            </a:pPr>
            <a:r>
              <a:rPr lang="en-US" sz="1750" b="1" dirty="0">
                <a:solidFill>
                  <a:srgbClr val="67534F"/>
                </a:solidFill>
                <a:latin typeface="Montserrat" pitchFamily="34" charset="0"/>
                <a:ea typeface="Montserrat" pitchFamily="34" charset="-122"/>
                <a:cs typeface="Montserrat" pitchFamily="34" charset="-120"/>
              </a:rPr>
              <a:t>Klasyczne programowanie:</a:t>
            </a:r>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 programista pisze zasady → komputer je wykonuje</a:t>
            </a:r>
            <a:endParaRPr lang="en-US" sz="1750" dirty="0"/>
          </a:p>
        </p:txBody>
      </p:sp>
      <p:sp>
        <p:nvSpPr>
          <p:cNvPr id="5" name="Text 3"/>
          <p:cNvSpPr/>
          <p:nvPr/>
        </p:nvSpPr>
        <p:spPr>
          <a:xfrm>
            <a:off x="793790" y="4091107"/>
            <a:ext cx="7604284" cy="589598"/>
          </a:xfrm>
          <a:prstGeom prst="rect">
            <a:avLst/>
          </a:prstGeom>
          <a:noFill/>
          <a:ln/>
        </p:spPr>
        <p:txBody>
          <a:bodyPr wrap="square" lIns="0" tIns="0" rIns="0" bIns="0" rtlCol="0" anchor="t"/>
          <a:lstStyle/>
          <a:p>
            <a:pPr algn="l" indent="0" marL="0">
              <a:lnSpc>
                <a:spcPts val="2300"/>
              </a:lnSpc>
              <a:buNone/>
            </a:pPr>
            <a:r>
              <a:rPr lang="en-US" sz="1750" b="1" dirty="0">
                <a:solidFill>
                  <a:srgbClr val="67534F"/>
                </a:solidFill>
                <a:latin typeface="Montserrat" pitchFamily="34" charset="0"/>
                <a:ea typeface="Montserrat" pitchFamily="34" charset="-122"/>
                <a:cs typeface="Montserrat" pitchFamily="34" charset="-120"/>
              </a:rPr>
              <a:t>Uczenie maszynowe:</a:t>
            </a:r>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 komputer samodzielnie uczy się zasad przy pomocy algorytmów na podstawie przykładów</a:t>
            </a:r>
            <a:endParaRPr lang="en-US" sz="1750" dirty="0"/>
          </a:p>
        </p:txBody>
      </p:sp>
      <p:pic>
        <p:nvPicPr>
          <p:cNvPr id="6" name="Image 0" descr="preencoded.png">    </p:cNvPr>
          <p:cNvPicPr>
            <a:picLocks noChangeAspect="1"/>
          </p:cNvPicPr>
          <p:nvPr/>
        </p:nvPicPr>
        <p:blipFill>
          <a:blip r:embed="rId1"/>
          <a:stretch>
            <a:fillRect/>
          </a:stretch>
        </p:blipFill>
        <p:spPr>
          <a:xfrm>
            <a:off x="8959096" y="2260044"/>
            <a:ext cx="4885015" cy="489727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270159"/>
            <a:ext cx="7556421" cy="1695450"/>
          </a:xfrm>
          <a:prstGeom prst="rect">
            <a:avLst/>
          </a:prstGeom>
          <a:noFill/>
          <a:ln/>
        </p:spPr>
        <p:txBody>
          <a:bodyPr wrap="square" lIns="0" tIns="0" rIns="0" bIns="0" rtlCol="0" anchor="t"/>
          <a:lstStyle/>
          <a:p>
            <a:pPr algn="l" indent="0" marL="0">
              <a:lnSpc>
                <a:spcPts val="6650"/>
              </a:lnSpc>
              <a:buNone/>
            </a:pPr>
            <a:r>
              <a:rPr lang="en-US" sz="5100" dirty="0">
                <a:solidFill>
                  <a:srgbClr val="532418"/>
                </a:solidFill>
                <a:latin typeface="Marcellus" pitchFamily="34" charset="0"/>
                <a:ea typeface="Marcellus" pitchFamily="34" charset="-122"/>
                <a:cs typeface="Marcellus" pitchFamily="34" charset="-120"/>
              </a:rPr>
              <a:t>Trzy Główne Typy Uczenia Maszynowego</a:t>
            </a:r>
            <a:endParaRPr lang="en-US" sz="5100" dirty="0"/>
          </a:p>
        </p:txBody>
      </p:sp>
      <p:sp>
        <p:nvSpPr>
          <p:cNvPr id="4" name="Shape 1"/>
          <p:cNvSpPr/>
          <p:nvPr/>
        </p:nvSpPr>
        <p:spPr>
          <a:xfrm>
            <a:off x="793790" y="3305770"/>
            <a:ext cx="3664744" cy="2072759"/>
          </a:xfrm>
          <a:prstGeom prst="roundRect">
            <a:avLst>
              <a:gd name="adj" fmla="val 4596"/>
            </a:avLst>
          </a:prstGeom>
          <a:solidFill>
            <a:srgbClr val="FFFFF4"/>
          </a:solidFill>
          <a:ln w="22860">
            <a:solidFill>
              <a:srgbClr val="FFE0CC"/>
            </a:solidFill>
            <a:prstDash val="solid"/>
          </a:ln>
        </p:spPr>
      </p:sp>
      <p:sp>
        <p:nvSpPr>
          <p:cNvPr id="5" name="Text 2"/>
          <p:cNvSpPr/>
          <p:nvPr/>
        </p:nvSpPr>
        <p:spPr>
          <a:xfrm>
            <a:off x="1043464" y="3555444"/>
            <a:ext cx="3165396" cy="847725"/>
          </a:xfrm>
          <a:prstGeom prst="rect">
            <a:avLst/>
          </a:prstGeom>
          <a:noFill/>
          <a:ln/>
        </p:spPr>
        <p:txBody>
          <a:bodyPr wrap="squar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Uczenie nadzorowane</a:t>
            </a:r>
            <a:endParaRPr lang="en-US" sz="2550" dirty="0"/>
          </a:p>
        </p:txBody>
      </p:sp>
      <p:sp>
        <p:nvSpPr>
          <p:cNvPr id="6" name="Text 3"/>
          <p:cNvSpPr/>
          <p:nvPr/>
        </p:nvSpPr>
        <p:spPr>
          <a:xfrm>
            <a:off x="1043464" y="4539258"/>
            <a:ext cx="3165396" cy="589598"/>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Uczymy na danych z etykietami (np. „pies", „kot")</a:t>
            </a:r>
            <a:endParaRPr lang="en-US" sz="1750" dirty="0"/>
          </a:p>
        </p:txBody>
      </p:sp>
      <p:sp>
        <p:nvSpPr>
          <p:cNvPr id="7" name="Shape 4"/>
          <p:cNvSpPr/>
          <p:nvPr/>
        </p:nvSpPr>
        <p:spPr>
          <a:xfrm>
            <a:off x="4685348" y="3305770"/>
            <a:ext cx="3664863" cy="2072759"/>
          </a:xfrm>
          <a:prstGeom prst="roundRect">
            <a:avLst>
              <a:gd name="adj" fmla="val 4596"/>
            </a:avLst>
          </a:prstGeom>
          <a:solidFill>
            <a:srgbClr val="FFFFF4"/>
          </a:solidFill>
          <a:ln w="22860">
            <a:solidFill>
              <a:srgbClr val="FFE0CC"/>
            </a:solidFill>
            <a:prstDash val="solid"/>
          </a:ln>
        </p:spPr>
      </p:sp>
      <p:sp>
        <p:nvSpPr>
          <p:cNvPr id="8" name="Text 5"/>
          <p:cNvSpPr/>
          <p:nvPr/>
        </p:nvSpPr>
        <p:spPr>
          <a:xfrm>
            <a:off x="4935022" y="3555444"/>
            <a:ext cx="3165515" cy="847725"/>
          </a:xfrm>
          <a:prstGeom prst="rect">
            <a:avLst/>
          </a:prstGeom>
          <a:noFill/>
          <a:ln/>
        </p:spPr>
        <p:txBody>
          <a:bodyPr wrap="squar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Uczenie nienadzorowane</a:t>
            </a:r>
            <a:endParaRPr lang="en-US" sz="2550" dirty="0"/>
          </a:p>
        </p:txBody>
      </p:sp>
      <p:sp>
        <p:nvSpPr>
          <p:cNvPr id="9" name="Text 6"/>
          <p:cNvSpPr/>
          <p:nvPr/>
        </p:nvSpPr>
        <p:spPr>
          <a:xfrm>
            <a:off x="4935022" y="4539258"/>
            <a:ext cx="3165515" cy="589598"/>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Odkrywanie struktur w danych bez etykiet</a:t>
            </a:r>
            <a:endParaRPr lang="en-US" sz="1750" dirty="0"/>
          </a:p>
        </p:txBody>
      </p:sp>
      <p:sp>
        <p:nvSpPr>
          <p:cNvPr id="10" name="Shape 7"/>
          <p:cNvSpPr/>
          <p:nvPr/>
        </p:nvSpPr>
        <p:spPr>
          <a:xfrm>
            <a:off x="793790" y="5605343"/>
            <a:ext cx="7556421" cy="1354098"/>
          </a:xfrm>
          <a:prstGeom prst="roundRect">
            <a:avLst>
              <a:gd name="adj" fmla="val 7036"/>
            </a:avLst>
          </a:prstGeom>
          <a:solidFill>
            <a:srgbClr val="FFFFF4"/>
          </a:solidFill>
          <a:ln w="22860">
            <a:solidFill>
              <a:srgbClr val="FFE0CC"/>
            </a:solidFill>
            <a:prstDash val="solid"/>
          </a:ln>
        </p:spPr>
      </p:sp>
      <p:sp>
        <p:nvSpPr>
          <p:cNvPr id="11" name="Text 8"/>
          <p:cNvSpPr/>
          <p:nvPr/>
        </p:nvSpPr>
        <p:spPr>
          <a:xfrm>
            <a:off x="1043464" y="5855018"/>
            <a:ext cx="3867864" cy="423863"/>
          </a:xfrm>
          <a:prstGeom prst="rect">
            <a:avLst/>
          </a:prstGeom>
          <a:noFill/>
          <a:ln/>
        </p:spPr>
        <p:txBody>
          <a:bodyPr wrap="non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Uczenie ze wzmacnianiem</a:t>
            </a:r>
            <a:endParaRPr lang="en-US" sz="2550" dirty="0"/>
          </a:p>
        </p:txBody>
      </p:sp>
      <p:sp>
        <p:nvSpPr>
          <p:cNvPr id="12" name="Text 9"/>
          <p:cNvSpPr/>
          <p:nvPr/>
        </p:nvSpPr>
        <p:spPr>
          <a:xfrm>
            <a:off x="1043464" y="6414968"/>
            <a:ext cx="7057073" cy="294799"/>
          </a:xfrm>
          <a:prstGeom prst="rect">
            <a:avLst/>
          </a:prstGeom>
          <a:noFill/>
          <a:ln/>
        </p:spPr>
        <p:txBody>
          <a:bodyPr wrap="non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Agent uczy się przez nagrody i kary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511498"/>
            <a:ext cx="6632853" cy="847725"/>
          </a:xfrm>
          <a:prstGeom prst="rect">
            <a:avLst/>
          </a:prstGeom>
          <a:noFill/>
          <a:ln/>
        </p:spPr>
        <p:txBody>
          <a:bodyPr wrap="none" lIns="0" tIns="0" rIns="0" bIns="0" rtlCol="0" anchor="t"/>
          <a:lstStyle/>
          <a:p>
            <a:pPr algn="l" indent="0" marL="0">
              <a:lnSpc>
                <a:spcPts val="6650"/>
              </a:lnSpc>
              <a:buNone/>
            </a:pPr>
            <a:r>
              <a:rPr lang="en-US" sz="5100" dirty="0">
                <a:solidFill>
                  <a:srgbClr val="532418"/>
                </a:solidFill>
                <a:latin typeface="Marcellus" pitchFamily="34" charset="0"/>
                <a:ea typeface="Marcellus" pitchFamily="34" charset="-122"/>
                <a:cs typeface="Marcellus" pitchFamily="34" charset="-120"/>
              </a:rPr>
              <a:t>Uczenie Nadzorowane</a:t>
            </a:r>
            <a:endParaRPr lang="en-US" sz="5100" dirty="0"/>
          </a:p>
        </p:txBody>
      </p:sp>
      <p:sp>
        <p:nvSpPr>
          <p:cNvPr id="3" name="Text 1"/>
          <p:cNvSpPr/>
          <p:nvPr/>
        </p:nvSpPr>
        <p:spPr>
          <a:xfrm>
            <a:off x="793790" y="2812852"/>
            <a:ext cx="13042821" cy="589598"/>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Metoda uczenia maszynowego, w której model uczy się na </a:t>
            </a:r>
            <a:pPr algn="l" indent="0" marL="0">
              <a:lnSpc>
                <a:spcPts val="2300"/>
              </a:lnSpc>
              <a:buNone/>
            </a:pPr>
            <a:r>
              <a:rPr lang="en-US" sz="1750" b="1" dirty="0">
                <a:solidFill>
                  <a:srgbClr val="67534F"/>
                </a:solidFill>
                <a:latin typeface="Montserrat" pitchFamily="34" charset="0"/>
                <a:ea typeface="Montserrat" pitchFamily="34" charset="-122"/>
                <a:cs typeface="Montserrat" pitchFamily="34" charset="-120"/>
              </a:rPr>
              <a:t>oznaczonych danych</a:t>
            </a:r>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 — czyli takich, gdzie do każdego przykładu znamy poprawną odpowiedź.</a:t>
            </a:r>
            <a:endParaRPr lang="en-US" sz="1750" dirty="0"/>
          </a:p>
        </p:txBody>
      </p:sp>
      <p:pic>
        <p:nvPicPr>
          <p:cNvPr id="4" name="Image 0" descr="preencoded.png">    </p:cNvPr>
          <p:cNvPicPr>
            <a:picLocks noChangeAspect="1"/>
          </p:cNvPicPr>
          <p:nvPr/>
        </p:nvPicPr>
        <p:blipFill>
          <a:blip r:embed="rId1"/>
          <a:stretch>
            <a:fillRect/>
          </a:stretch>
        </p:blipFill>
        <p:spPr>
          <a:xfrm>
            <a:off x="793790" y="3657600"/>
            <a:ext cx="6521410" cy="907256"/>
          </a:xfrm>
          <a:prstGeom prst="rect">
            <a:avLst/>
          </a:prstGeom>
        </p:spPr>
      </p:pic>
      <p:sp>
        <p:nvSpPr>
          <p:cNvPr id="5" name="Text 2"/>
          <p:cNvSpPr/>
          <p:nvPr/>
        </p:nvSpPr>
        <p:spPr>
          <a:xfrm>
            <a:off x="1020604" y="4791670"/>
            <a:ext cx="3260646" cy="423863"/>
          </a:xfrm>
          <a:prstGeom prst="rect">
            <a:avLst/>
          </a:prstGeom>
          <a:noFill/>
          <a:ln/>
        </p:spPr>
        <p:txBody>
          <a:bodyPr wrap="non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Klasyfikacja</a:t>
            </a:r>
            <a:endParaRPr lang="en-US" sz="2550" dirty="0"/>
          </a:p>
        </p:txBody>
      </p:sp>
      <p:sp>
        <p:nvSpPr>
          <p:cNvPr id="6" name="Text 3"/>
          <p:cNvSpPr/>
          <p:nvPr/>
        </p:nvSpPr>
        <p:spPr>
          <a:xfrm>
            <a:off x="1020604" y="5351621"/>
            <a:ext cx="6067782" cy="294799"/>
          </a:xfrm>
          <a:prstGeom prst="rect">
            <a:avLst/>
          </a:prstGeom>
          <a:noFill/>
          <a:ln/>
        </p:spPr>
        <p:txBody>
          <a:bodyPr wrap="non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Przypisywanie obiektów do kategorii</a:t>
            </a:r>
            <a:endParaRPr lang="en-US" sz="1750" dirty="0"/>
          </a:p>
        </p:txBody>
      </p:sp>
      <p:pic>
        <p:nvPicPr>
          <p:cNvPr id="7" name="Image 1" descr="preencoded.png">    </p:cNvPr>
          <p:cNvPicPr>
            <a:picLocks noChangeAspect="1"/>
          </p:cNvPicPr>
          <p:nvPr/>
        </p:nvPicPr>
        <p:blipFill>
          <a:blip r:embed="rId2"/>
          <a:stretch>
            <a:fillRect/>
          </a:stretch>
        </p:blipFill>
        <p:spPr>
          <a:xfrm>
            <a:off x="7315200" y="3657600"/>
            <a:ext cx="6521410" cy="907256"/>
          </a:xfrm>
          <a:prstGeom prst="rect">
            <a:avLst/>
          </a:prstGeom>
        </p:spPr>
      </p:pic>
      <p:sp>
        <p:nvSpPr>
          <p:cNvPr id="8" name="Text 4"/>
          <p:cNvSpPr/>
          <p:nvPr/>
        </p:nvSpPr>
        <p:spPr>
          <a:xfrm>
            <a:off x="7542014" y="4791670"/>
            <a:ext cx="3260646" cy="423863"/>
          </a:xfrm>
          <a:prstGeom prst="rect">
            <a:avLst/>
          </a:prstGeom>
          <a:noFill/>
          <a:ln/>
        </p:spPr>
        <p:txBody>
          <a:bodyPr wrap="non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Regresja</a:t>
            </a:r>
            <a:endParaRPr lang="en-US" sz="2550" dirty="0"/>
          </a:p>
        </p:txBody>
      </p:sp>
      <p:sp>
        <p:nvSpPr>
          <p:cNvPr id="9" name="Text 5"/>
          <p:cNvSpPr/>
          <p:nvPr/>
        </p:nvSpPr>
        <p:spPr>
          <a:xfrm>
            <a:off x="7542014" y="5351621"/>
            <a:ext cx="6067782" cy="294799"/>
          </a:xfrm>
          <a:prstGeom prst="rect">
            <a:avLst/>
          </a:prstGeom>
          <a:noFill/>
          <a:ln/>
        </p:spPr>
        <p:txBody>
          <a:bodyPr wrap="non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Przewidywanie wartości liczbowych</a:t>
            </a:r>
            <a:endParaRPr lang="en-US" sz="1750" dirty="0"/>
          </a:p>
        </p:txBody>
      </p:sp>
      <p:sp>
        <p:nvSpPr>
          <p:cNvPr id="10" name="Text 6"/>
          <p:cNvSpPr/>
          <p:nvPr/>
        </p:nvSpPr>
        <p:spPr>
          <a:xfrm>
            <a:off x="793790" y="6128385"/>
            <a:ext cx="13042821" cy="589598"/>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Celem algorytmu jest znalezienie zależności w danych, aby poprawnie przewidywać wyniki dla nowych, nieznanych przykładów.</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0798" y="527090"/>
            <a:ext cx="5510808" cy="716399"/>
          </a:xfrm>
          <a:prstGeom prst="rect">
            <a:avLst/>
          </a:prstGeom>
          <a:noFill/>
          <a:ln/>
        </p:spPr>
        <p:txBody>
          <a:bodyPr wrap="none" lIns="0" tIns="0" rIns="0" bIns="0" rtlCol="0" anchor="t"/>
          <a:lstStyle/>
          <a:p>
            <a:pPr algn="l" indent="0" marL="0">
              <a:lnSpc>
                <a:spcPts val="5600"/>
              </a:lnSpc>
              <a:buNone/>
            </a:pPr>
            <a:r>
              <a:rPr lang="en-US" sz="4300" dirty="0">
                <a:solidFill>
                  <a:srgbClr val="532418"/>
                </a:solidFill>
                <a:latin typeface="Marcellus" pitchFamily="34" charset="0"/>
                <a:ea typeface="Marcellus" pitchFamily="34" charset="-122"/>
                <a:cs typeface="Marcellus" pitchFamily="34" charset="-120"/>
              </a:rPr>
              <a:t>Klasyfikacja</a:t>
            </a:r>
            <a:endParaRPr lang="en-US" sz="4300" dirty="0"/>
          </a:p>
        </p:txBody>
      </p:sp>
      <p:sp>
        <p:nvSpPr>
          <p:cNvPr id="3" name="Text 1"/>
          <p:cNvSpPr/>
          <p:nvPr/>
        </p:nvSpPr>
        <p:spPr>
          <a:xfrm>
            <a:off x="670798" y="1722477"/>
            <a:ext cx="5441275" cy="429816"/>
          </a:xfrm>
          <a:prstGeom prst="rect">
            <a:avLst/>
          </a:prstGeom>
          <a:noFill/>
          <a:ln/>
        </p:spPr>
        <p:txBody>
          <a:bodyPr wrap="none" lIns="0" tIns="0" rIns="0" bIns="0" rtlCol="0" anchor="t"/>
          <a:lstStyle/>
          <a:p>
            <a:pPr algn="l" indent="0" marL="0">
              <a:lnSpc>
                <a:spcPts val="3350"/>
              </a:lnSpc>
              <a:buNone/>
            </a:pPr>
            <a:r>
              <a:rPr lang="en-US" sz="2600" dirty="0">
                <a:solidFill>
                  <a:srgbClr val="532418"/>
                </a:solidFill>
                <a:latin typeface="Marcellus" pitchFamily="34" charset="0"/>
                <a:ea typeface="Marcellus" pitchFamily="34" charset="-122"/>
                <a:cs typeface="Marcellus" pitchFamily="34" charset="-120"/>
              </a:rPr>
              <a:t>Przypisywanie obiektów do kategorii</a:t>
            </a:r>
            <a:endParaRPr lang="en-US" sz="2600" dirty="0"/>
          </a:p>
        </p:txBody>
      </p:sp>
      <p:sp>
        <p:nvSpPr>
          <p:cNvPr id="4" name="Text 2"/>
          <p:cNvSpPr/>
          <p:nvPr/>
        </p:nvSpPr>
        <p:spPr>
          <a:xfrm>
            <a:off x="670798" y="2343864"/>
            <a:ext cx="6410563" cy="249198"/>
          </a:xfrm>
          <a:prstGeom prst="rect">
            <a:avLst/>
          </a:prstGeom>
          <a:noFill/>
          <a:ln/>
        </p:spPr>
        <p:txBody>
          <a:bodyPr wrap="none" lIns="0" tIns="0" rIns="0" bIns="0" rtlCol="0" anchor="t"/>
          <a:lstStyle/>
          <a:p>
            <a:pPr algn="l" marL="342900" indent="-342900">
              <a:lnSpc>
                <a:spcPts val="1950"/>
              </a:lnSpc>
              <a:buSzPct val="100000"/>
              <a:buChar char="•"/>
            </a:pPr>
            <a:r>
              <a:rPr lang="en-US" sz="1500" dirty="0">
                <a:solidFill>
                  <a:srgbClr val="67534F"/>
                </a:solidFill>
                <a:latin typeface="Montserrat" pitchFamily="34" charset="0"/>
                <a:ea typeface="Montserrat" pitchFamily="34" charset="-122"/>
                <a:cs typeface="Montserrat" pitchFamily="34" charset="-120"/>
              </a:rPr>
              <a:t>Rozpoznawanie czy e-mail to spam czy nie</a:t>
            </a:r>
            <a:endParaRPr lang="en-US" sz="1500" dirty="0"/>
          </a:p>
        </p:txBody>
      </p:sp>
      <p:sp>
        <p:nvSpPr>
          <p:cNvPr id="5" name="Text 3"/>
          <p:cNvSpPr/>
          <p:nvPr/>
        </p:nvSpPr>
        <p:spPr>
          <a:xfrm>
            <a:off x="670798" y="2660094"/>
            <a:ext cx="6410563" cy="249198"/>
          </a:xfrm>
          <a:prstGeom prst="rect">
            <a:avLst/>
          </a:prstGeom>
          <a:noFill/>
          <a:ln/>
        </p:spPr>
        <p:txBody>
          <a:bodyPr wrap="none" lIns="0" tIns="0" rIns="0" bIns="0" rtlCol="0" anchor="t"/>
          <a:lstStyle/>
          <a:p>
            <a:pPr algn="l" marL="342900" indent="-342900">
              <a:lnSpc>
                <a:spcPts val="1950"/>
              </a:lnSpc>
              <a:buSzPct val="100000"/>
              <a:buChar char="•"/>
            </a:pPr>
            <a:r>
              <a:rPr lang="en-US" sz="1500" dirty="0">
                <a:solidFill>
                  <a:srgbClr val="67534F"/>
                </a:solidFill>
                <a:latin typeface="Montserrat" pitchFamily="34" charset="0"/>
                <a:ea typeface="Montserrat" pitchFamily="34" charset="-122"/>
                <a:cs typeface="Montserrat" pitchFamily="34" charset="-120"/>
              </a:rPr>
              <a:t>Klasyfikacja zdjęć (np. kot vs pies)</a:t>
            </a:r>
            <a:endParaRPr lang="en-US" sz="1500" dirty="0"/>
          </a:p>
        </p:txBody>
      </p:sp>
      <p:sp>
        <p:nvSpPr>
          <p:cNvPr id="6" name="Text 4"/>
          <p:cNvSpPr/>
          <p:nvPr/>
        </p:nvSpPr>
        <p:spPr>
          <a:xfrm>
            <a:off x="670798" y="2976324"/>
            <a:ext cx="6410563" cy="249198"/>
          </a:xfrm>
          <a:prstGeom prst="rect">
            <a:avLst/>
          </a:prstGeom>
          <a:noFill/>
          <a:ln/>
        </p:spPr>
        <p:txBody>
          <a:bodyPr wrap="none" lIns="0" tIns="0" rIns="0" bIns="0" rtlCol="0" anchor="t"/>
          <a:lstStyle/>
          <a:p>
            <a:pPr algn="l" marL="342900" indent="-342900">
              <a:lnSpc>
                <a:spcPts val="1950"/>
              </a:lnSpc>
              <a:buSzPct val="100000"/>
              <a:buChar char="•"/>
            </a:pPr>
            <a:r>
              <a:rPr lang="en-US" sz="1500" dirty="0">
                <a:solidFill>
                  <a:srgbClr val="67534F"/>
                </a:solidFill>
                <a:latin typeface="Montserrat" pitchFamily="34" charset="0"/>
                <a:ea typeface="Montserrat" pitchFamily="34" charset="-122"/>
                <a:cs typeface="Montserrat" pitchFamily="34" charset="-120"/>
              </a:rPr>
              <a:t>Przewidywanie czy klient odejdzie (churn / no-churn)</a:t>
            </a:r>
            <a:endParaRPr lang="en-US" sz="1500" dirty="0"/>
          </a:p>
        </p:txBody>
      </p:sp>
      <p:pic>
        <p:nvPicPr>
          <p:cNvPr id="7" name="Image 0" descr="preencoded.png">    </p:cNvPr>
          <p:cNvPicPr>
            <a:picLocks noChangeAspect="1"/>
          </p:cNvPicPr>
          <p:nvPr/>
        </p:nvPicPr>
        <p:blipFill>
          <a:blip r:embed="rId1"/>
          <a:stretch>
            <a:fillRect/>
          </a:stretch>
        </p:blipFill>
        <p:spPr>
          <a:xfrm>
            <a:off x="7556659" y="1746528"/>
            <a:ext cx="6410563" cy="64105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70798" y="527090"/>
            <a:ext cx="5510808" cy="716399"/>
          </a:xfrm>
          <a:prstGeom prst="rect">
            <a:avLst/>
          </a:prstGeom>
          <a:noFill/>
          <a:ln/>
        </p:spPr>
        <p:txBody>
          <a:bodyPr wrap="none" lIns="0" tIns="0" rIns="0" bIns="0" rtlCol="0" anchor="t"/>
          <a:lstStyle/>
          <a:p>
            <a:pPr algn="l" indent="0" marL="0">
              <a:lnSpc>
                <a:spcPts val="5600"/>
              </a:lnSpc>
              <a:buNone/>
            </a:pPr>
            <a:r>
              <a:rPr lang="en-US" sz="4300" dirty="0">
                <a:solidFill>
                  <a:srgbClr val="532418"/>
                </a:solidFill>
                <a:latin typeface="Marcellus" pitchFamily="34" charset="0"/>
                <a:ea typeface="Marcellus" pitchFamily="34" charset="-122"/>
                <a:cs typeface="Marcellus" pitchFamily="34" charset="-120"/>
              </a:rPr>
              <a:t>Regresja</a:t>
            </a:r>
            <a:endParaRPr lang="en-US" sz="4300" dirty="0"/>
          </a:p>
        </p:txBody>
      </p:sp>
      <p:pic>
        <p:nvPicPr>
          <p:cNvPr id="3" name="Image 0" descr="preencoded.png">    </p:cNvPr>
          <p:cNvPicPr>
            <a:picLocks noChangeAspect="1"/>
          </p:cNvPicPr>
          <p:nvPr/>
        </p:nvPicPr>
        <p:blipFill>
          <a:blip r:embed="rId1"/>
          <a:stretch>
            <a:fillRect/>
          </a:stretch>
        </p:blipFill>
        <p:spPr>
          <a:xfrm>
            <a:off x="670798" y="1746528"/>
            <a:ext cx="6410563" cy="6410563"/>
          </a:xfrm>
          <a:prstGeom prst="rect">
            <a:avLst/>
          </a:prstGeom>
        </p:spPr>
      </p:pic>
      <p:sp>
        <p:nvSpPr>
          <p:cNvPr id="4" name="Text 1"/>
          <p:cNvSpPr/>
          <p:nvPr/>
        </p:nvSpPr>
        <p:spPr>
          <a:xfrm>
            <a:off x="7556659" y="1722477"/>
            <a:ext cx="5267206" cy="429816"/>
          </a:xfrm>
          <a:prstGeom prst="rect">
            <a:avLst/>
          </a:prstGeom>
          <a:noFill/>
          <a:ln/>
        </p:spPr>
        <p:txBody>
          <a:bodyPr wrap="none" lIns="0" tIns="0" rIns="0" bIns="0" rtlCol="0" anchor="t"/>
          <a:lstStyle/>
          <a:p>
            <a:pPr algn="l" indent="0" marL="0">
              <a:lnSpc>
                <a:spcPts val="3350"/>
              </a:lnSpc>
              <a:buNone/>
            </a:pPr>
            <a:r>
              <a:rPr lang="en-US" sz="2600" dirty="0">
                <a:solidFill>
                  <a:srgbClr val="532418"/>
                </a:solidFill>
                <a:latin typeface="Marcellus" pitchFamily="34" charset="0"/>
                <a:ea typeface="Marcellus" pitchFamily="34" charset="-122"/>
                <a:cs typeface="Marcellus" pitchFamily="34" charset="-120"/>
              </a:rPr>
              <a:t>Przewidywanie wartości liczbowych</a:t>
            </a:r>
            <a:endParaRPr lang="en-US" sz="2600" dirty="0"/>
          </a:p>
        </p:txBody>
      </p:sp>
      <p:sp>
        <p:nvSpPr>
          <p:cNvPr id="5" name="Text 2"/>
          <p:cNvSpPr/>
          <p:nvPr/>
        </p:nvSpPr>
        <p:spPr>
          <a:xfrm>
            <a:off x="7556659" y="2343864"/>
            <a:ext cx="6410563" cy="249198"/>
          </a:xfrm>
          <a:prstGeom prst="rect">
            <a:avLst/>
          </a:prstGeom>
          <a:noFill/>
          <a:ln/>
        </p:spPr>
        <p:txBody>
          <a:bodyPr wrap="none" lIns="0" tIns="0" rIns="0" bIns="0" rtlCol="0" anchor="t"/>
          <a:lstStyle/>
          <a:p>
            <a:pPr algn="l" indent="0" marL="0">
              <a:lnSpc>
                <a:spcPts val="1950"/>
              </a:lnSpc>
              <a:buNone/>
            </a:pPr>
            <a:r>
              <a:rPr lang="en-US" sz="1500" dirty="0">
                <a:solidFill>
                  <a:srgbClr val="67534F"/>
                </a:solidFill>
                <a:latin typeface="Montserrat" pitchFamily="34" charset="0"/>
                <a:ea typeface="Montserrat" pitchFamily="34" charset="-122"/>
                <a:cs typeface="Montserrat" pitchFamily="34" charset="-120"/>
              </a:rPr>
              <a:t>Labelki to zmienne ciągłe:</a:t>
            </a:r>
            <a:endParaRPr lang="en-US" sz="1500" dirty="0"/>
          </a:p>
        </p:txBody>
      </p:sp>
      <p:sp>
        <p:nvSpPr>
          <p:cNvPr id="6" name="Text 3"/>
          <p:cNvSpPr/>
          <p:nvPr/>
        </p:nvSpPr>
        <p:spPr>
          <a:xfrm>
            <a:off x="7556659" y="2765465"/>
            <a:ext cx="6410563" cy="249198"/>
          </a:xfrm>
          <a:prstGeom prst="rect">
            <a:avLst/>
          </a:prstGeom>
          <a:noFill/>
          <a:ln/>
        </p:spPr>
        <p:txBody>
          <a:bodyPr wrap="none" lIns="0" tIns="0" rIns="0" bIns="0" rtlCol="0" anchor="t"/>
          <a:lstStyle/>
          <a:p>
            <a:pPr algn="l" marL="342900" indent="-342900">
              <a:lnSpc>
                <a:spcPts val="1950"/>
              </a:lnSpc>
              <a:buSzPct val="100000"/>
              <a:buChar char="•"/>
            </a:pPr>
            <a:r>
              <a:rPr lang="en-US" sz="1500" dirty="0">
                <a:solidFill>
                  <a:srgbClr val="67534F"/>
                </a:solidFill>
                <a:latin typeface="Montserrat" pitchFamily="34" charset="0"/>
                <a:ea typeface="Montserrat" pitchFamily="34" charset="-122"/>
                <a:cs typeface="Montserrat" pitchFamily="34" charset="-120"/>
              </a:rPr>
              <a:t>Przewidywanie ceny mieszkania</a:t>
            </a:r>
            <a:endParaRPr lang="en-US" sz="1500" dirty="0"/>
          </a:p>
        </p:txBody>
      </p:sp>
      <p:sp>
        <p:nvSpPr>
          <p:cNvPr id="7" name="Text 4"/>
          <p:cNvSpPr/>
          <p:nvPr/>
        </p:nvSpPr>
        <p:spPr>
          <a:xfrm>
            <a:off x="7556659" y="3081695"/>
            <a:ext cx="6410563" cy="249198"/>
          </a:xfrm>
          <a:prstGeom prst="rect">
            <a:avLst/>
          </a:prstGeom>
          <a:noFill/>
          <a:ln/>
        </p:spPr>
        <p:txBody>
          <a:bodyPr wrap="none" lIns="0" tIns="0" rIns="0" bIns="0" rtlCol="0" anchor="t"/>
          <a:lstStyle/>
          <a:p>
            <a:pPr algn="l" marL="342900" indent="-342900">
              <a:lnSpc>
                <a:spcPts val="1950"/>
              </a:lnSpc>
              <a:buSzPct val="100000"/>
              <a:buChar char="•"/>
            </a:pPr>
            <a:r>
              <a:rPr lang="en-US" sz="1500" dirty="0">
                <a:solidFill>
                  <a:srgbClr val="67534F"/>
                </a:solidFill>
                <a:latin typeface="Montserrat" pitchFamily="34" charset="0"/>
                <a:ea typeface="Montserrat" pitchFamily="34" charset="-122"/>
                <a:cs typeface="Montserrat" pitchFamily="34" charset="-120"/>
              </a:rPr>
              <a:t>Szacowanie zużycia energii</a:t>
            </a:r>
            <a:endParaRPr lang="en-US" sz="1500" dirty="0"/>
          </a:p>
        </p:txBody>
      </p:sp>
      <p:sp>
        <p:nvSpPr>
          <p:cNvPr id="8" name="Text 5"/>
          <p:cNvSpPr/>
          <p:nvPr/>
        </p:nvSpPr>
        <p:spPr>
          <a:xfrm>
            <a:off x="7556659" y="3397925"/>
            <a:ext cx="6410563" cy="249198"/>
          </a:xfrm>
          <a:prstGeom prst="rect">
            <a:avLst/>
          </a:prstGeom>
          <a:noFill/>
          <a:ln/>
        </p:spPr>
        <p:txBody>
          <a:bodyPr wrap="none" lIns="0" tIns="0" rIns="0" bIns="0" rtlCol="0" anchor="t"/>
          <a:lstStyle/>
          <a:p>
            <a:pPr algn="l" marL="342900" indent="-342900">
              <a:lnSpc>
                <a:spcPts val="1950"/>
              </a:lnSpc>
              <a:buSzPct val="100000"/>
              <a:buChar char="•"/>
            </a:pPr>
            <a:r>
              <a:rPr lang="en-US" sz="1500" dirty="0">
                <a:solidFill>
                  <a:srgbClr val="67534F"/>
                </a:solidFill>
                <a:latin typeface="Montserrat" pitchFamily="34" charset="0"/>
                <a:ea typeface="Montserrat" pitchFamily="34" charset="-122"/>
                <a:cs typeface="Montserrat" pitchFamily="34" charset="-120"/>
              </a:rPr>
              <a:t>Prognoza temperatury</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79790"/>
            <a:ext cx="7286268" cy="847725"/>
          </a:xfrm>
          <a:prstGeom prst="rect">
            <a:avLst/>
          </a:prstGeom>
          <a:noFill/>
          <a:ln/>
        </p:spPr>
        <p:txBody>
          <a:bodyPr wrap="none" lIns="0" tIns="0" rIns="0" bIns="0" rtlCol="0" anchor="t"/>
          <a:lstStyle/>
          <a:p>
            <a:pPr algn="l" indent="0" marL="0">
              <a:lnSpc>
                <a:spcPts val="6650"/>
              </a:lnSpc>
              <a:buNone/>
            </a:pPr>
            <a:r>
              <a:rPr lang="en-US" sz="5100" dirty="0">
                <a:solidFill>
                  <a:srgbClr val="532418"/>
                </a:solidFill>
                <a:latin typeface="Marcellus" pitchFamily="34" charset="0"/>
                <a:ea typeface="Marcellus" pitchFamily="34" charset="-122"/>
                <a:cs typeface="Marcellus" pitchFamily="34" charset="-120"/>
              </a:rPr>
              <a:t>Kluczowe Algorytmy ML</a:t>
            </a:r>
            <a:endParaRPr lang="en-US" sz="5100" dirty="0"/>
          </a:p>
        </p:txBody>
      </p:sp>
      <p:sp>
        <p:nvSpPr>
          <p:cNvPr id="3" name="Shape 1"/>
          <p:cNvSpPr/>
          <p:nvPr/>
        </p:nvSpPr>
        <p:spPr>
          <a:xfrm>
            <a:off x="793790" y="2481143"/>
            <a:ext cx="4196358" cy="2087999"/>
          </a:xfrm>
          <a:prstGeom prst="roundRect">
            <a:avLst>
              <a:gd name="adj" fmla="val 7007"/>
            </a:avLst>
          </a:prstGeom>
          <a:solidFill>
            <a:srgbClr val="FFFFF4">
              <a:alpha val="95000"/>
            </a:srgbClr>
          </a:solidFill>
          <a:ln w="30480">
            <a:solidFill>
              <a:srgbClr val="FFE0CC"/>
            </a:solidFill>
            <a:prstDash val="solid"/>
          </a:ln>
        </p:spPr>
      </p:sp>
      <p:sp>
        <p:nvSpPr>
          <p:cNvPr id="4" name="Shape 2"/>
          <p:cNvSpPr/>
          <p:nvPr/>
        </p:nvSpPr>
        <p:spPr>
          <a:xfrm>
            <a:off x="763310" y="2481143"/>
            <a:ext cx="121920" cy="2087999"/>
          </a:xfrm>
          <a:prstGeom prst="roundRect">
            <a:avLst>
              <a:gd name="adj" fmla="val 78139"/>
            </a:avLst>
          </a:prstGeom>
          <a:solidFill>
            <a:srgbClr val="FF954F"/>
          </a:solidFill>
          <a:ln/>
        </p:spPr>
      </p:sp>
      <p:sp>
        <p:nvSpPr>
          <p:cNvPr id="5" name="Text 3"/>
          <p:cNvSpPr/>
          <p:nvPr/>
        </p:nvSpPr>
        <p:spPr>
          <a:xfrm>
            <a:off x="1142524" y="2738437"/>
            <a:ext cx="3590330" cy="847725"/>
          </a:xfrm>
          <a:prstGeom prst="rect">
            <a:avLst/>
          </a:prstGeom>
          <a:noFill/>
          <a:ln/>
        </p:spPr>
        <p:txBody>
          <a:bodyPr wrap="squar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Regresja liniowa i logistyczna</a:t>
            </a:r>
            <a:endParaRPr lang="en-US" sz="2550" dirty="0"/>
          </a:p>
        </p:txBody>
      </p:sp>
      <p:sp>
        <p:nvSpPr>
          <p:cNvPr id="6" name="Text 4"/>
          <p:cNvSpPr/>
          <p:nvPr/>
        </p:nvSpPr>
        <p:spPr>
          <a:xfrm>
            <a:off x="1142524" y="3722251"/>
            <a:ext cx="3590330" cy="589598"/>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Do prostych problemów regresji i klasyfikacji</a:t>
            </a:r>
            <a:endParaRPr lang="en-US" sz="1750" dirty="0"/>
          </a:p>
        </p:txBody>
      </p:sp>
      <p:sp>
        <p:nvSpPr>
          <p:cNvPr id="7" name="Shape 5"/>
          <p:cNvSpPr/>
          <p:nvPr/>
        </p:nvSpPr>
        <p:spPr>
          <a:xfrm>
            <a:off x="5216962" y="2481143"/>
            <a:ext cx="4196358" cy="2087999"/>
          </a:xfrm>
          <a:prstGeom prst="roundRect">
            <a:avLst>
              <a:gd name="adj" fmla="val 7007"/>
            </a:avLst>
          </a:prstGeom>
          <a:solidFill>
            <a:srgbClr val="FFFFF4">
              <a:alpha val="95000"/>
            </a:srgbClr>
          </a:solidFill>
          <a:ln w="30480">
            <a:solidFill>
              <a:srgbClr val="FFE0CC"/>
            </a:solidFill>
            <a:prstDash val="solid"/>
          </a:ln>
        </p:spPr>
      </p:sp>
      <p:sp>
        <p:nvSpPr>
          <p:cNvPr id="8" name="Shape 6"/>
          <p:cNvSpPr/>
          <p:nvPr/>
        </p:nvSpPr>
        <p:spPr>
          <a:xfrm>
            <a:off x="5186482" y="2481143"/>
            <a:ext cx="121920" cy="2087999"/>
          </a:xfrm>
          <a:prstGeom prst="roundRect">
            <a:avLst>
              <a:gd name="adj" fmla="val 78139"/>
            </a:avLst>
          </a:prstGeom>
          <a:solidFill>
            <a:srgbClr val="FF954F"/>
          </a:solidFill>
          <a:ln/>
        </p:spPr>
      </p:sp>
      <p:sp>
        <p:nvSpPr>
          <p:cNvPr id="9" name="Text 7"/>
          <p:cNvSpPr/>
          <p:nvPr/>
        </p:nvSpPr>
        <p:spPr>
          <a:xfrm>
            <a:off x="5565696" y="2738437"/>
            <a:ext cx="3260646" cy="423863"/>
          </a:xfrm>
          <a:prstGeom prst="rect">
            <a:avLst/>
          </a:prstGeom>
          <a:noFill/>
          <a:ln/>
        </p:spPr>
        <p:txBody>
          <a:bodyPr wrap="non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Drzewa decyzyjne</a:t>
            </a:r>
            <a:endParaRPr lang="en-US" sz="2550" dirty="0"/>
          </a:p>
        </p:txBody>
      </p:sp>
      <p:sp>
        <p:nvSpPr>
          <p:cNvPr id="10" name="Text 8"/>
          <p:cNvSpPr/>
          <p:nvPr/>
        </p:nvSpPr>
        <p:spPr>
          <a:xfrm>
            <a:off x="5565696" y="3298388"/>
            <a:ext cx="3590330" cy="589598"/>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Łatwo interpretowalne modele do klasyfikacji i regresji</a:t>
            </a:r>
            <a:endParaRPr lang="en-US" sz="1750" dirty="0"/>
          </a:p>
        </p:txBody>
      </p:sp>
      <p:sp>
        <p:nvSpPr>
          <p:cNvPr id="11" name="Shape 9"/>
          <p:cNvSpPr/>
          <p:nvPr/>
        </p:nvSpPr>
        <p:spPr>
          <a:xfrm>
            <a:off x="9640133" y="2481143"/>
            <a:ext cx="4196358" cy="2087999"/>
          </a:xfrm>
          <a:prstGeom prst="roundRect">
            <a:avLst>
              <a:gd name="adj" fmla="val 7007"/>
            </a:avLst>
          </a:prstGeom>
          <a:solidFill>
            <a:srgbClr val="FFFFF4">
              <a:alpha val="95000"/>
            </a:srgbClr>
          </a:solidFill>
          <a:ln w="30480">
            <a:solidFill>
              <a:srgbClr val="FFE0CC"/>
            </a:solidFill>
            <a:prstDash val="solid"/>
          </a:ln>
        </p:spPr>
      </p:sp>
      <p:sp>
        <p:nvSpPr>
          <p:cNvPr id="12" name="Shape 10"/>
          <p:cNvSpPr/>
          <p:nvPr/>
        </p:nvSpPr>
        <p:spPr>
          <a:xfrm>
            <a:off x="9609653" y="2481143"/>
            <a:ext cx="121920" cy="2087999"/>
          </a:xfrm>
          <a:prstGeom prst="roundRect">
            <a:avLst>
              <a:gd name="adj" fmla="val 78139"/>
            </a:avLst>
          </a:prstGeom>
          <a:solidFill>
            <a:srgbClr val="FF954F"/>
          </a:solidFill>
          <a:ln/>
        </p:spPr>
      </p:sp>
      <p:sp>
        <p:nvSpPr>
          <p:cNvPr id="13" name="Text 11"/>
          <p:cNvSpPr/>
          <p:nvPr/>
        </p:nvSpPr>
        <p:spPr>
          <a:xfrm>
            <a:off x="9988868" y="2738437"/>
            <a:ext cx="3260646" cy="423863"/>
          </a:xfrm>
          <a:prstGeom prst="rect">
            <a:avLst/>
          </a:prstGeom>
          <a:noFill/>
          <a:ln/>
        </p:spPr>
        <p:txBody>
          <a:bodyPr wrap="non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Random Forest</a:t>
            </a:r>
            <a:endParaRPr lang="en-US" sz="2550" dirty="0"/>
          </a:p>
        </p:txBody>
      </p:sp>
      <p:sp>
        <p:nvSpPr>
          <p:cNvPr id="14" name="Text 12"/>
          <p:cNvSpPr/>
          <p:nvPr/>
        </p:nvSpPr>
        <p:spPr>
          <a:xfrm>
            <a:off x="9988868" y="3298388"/>
            <a:ext cx="3590330" cy="884396"/>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Zespół wielu drzew decyzyjnych zwiększający dokładność i stabilność</a:t>
            </a:r>
            <a:endParaRPr lang="en-US" sz="1750" dirty="0"/>
          </a:p>
        </p:txBody>
      </p:sp>
      <p:sp>
        <p:nvSpPr>
          <p:cNvPr id="15" name="Shape 13"/>
          <p:cNvSpPr/>
          <p:nvPr/>
        </p:nvSpPr>
        <p:spPr>
          <a:xfrm>
            <a:off x="793790" y="4795957"/>
            <a:ext cx="4196358" cy="2253734"/>
          </a:xfrm>
          <a:prstGeom prst="roundRect">
            <a:avLst>
              <a:gd name="adj" fmla="val 6492"/>
            </a:avLst>
          </a:prstGeom>
          <a:solidFill>
            <a:srgbClr val="FFFFF4">
              <a:alpha val="95000"/>
            </a:srgbClr>
          </a:solidFill>
          <a:ln w="30480">
            <a:solidFill>
              <a:srgbClr val="FFE0CC"/>
            </a:solidFill>
            <a:prstDash val="solid"/>
          </a:ln>
        </p:spPr>
      </p:sp>
      <p:sp>
        <p:nvSpPr>
          <p:cNvPr id="16" name="Shape 14"/>
          <p:cNvSpPr/>
          <p:nvPr/>
        </p:nvSpPr>
        <p:spPr>
          <a:xfrm>
            <a:off x="763310" y="4795957"/>
            <a:ext cx="121920" cy="2253734"/>
          </a:xfrm>
          <a:prstGeom prst="roundRect">
            <a:avLst>
              <a:gd name="adj" fmla="val 78139"/>
            </a:avLst>
          </a:prstGeom>
          <a:solidFill>
            <a:srgbClr val="FF954F"/>
          </a:solidFill>
          <a:ln/>
        </p:spPr>
      </p:sp>
      <p:sp>
        <p:nvSpPr>
          <p:cNvPr id="17" name="Text 15"/>
          <p:cNvSpPr/>
          <p:nvPr/>
        </p:nvSpPr>
        <p:spPr>
          <a:xfrm>
            <a:off x="1142524" y="5053251"/>
            <a:ext cx="3260646" cy="423863"/>
          </a:xfrm>
          <a:prstGeom prst="rect">
            <a:avLst/>
          </a:prstGeom>
          <a:noFill/>
          <a:ln/>
        </p:spPr>
        <p:txBody>
          <a:bodyPr wrap="non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SVM</a:t>
            </a:r>
            <a:endParaRPr lang="en-US" sz="2550" dirty="0"/>
          </a:p>
        </p:txBody>
      </p:sp>
      <p:sp>
        <p:nvSpPr>
          <p:cNvPr id="18" name="Text 16"/>
          <p:cNvSpPr/>
          <p:nvPr/>
        </p:nvSpPr>
        <p:spPr>
          <a:xfrm>
            <a:off x="1142524" y="5613202"/>
            <a:ext cx="3590330" cy="1179195"/>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Maszyny wektorów nośnych skuteczne w wysokowymiarowych przestrzeniach</a:t>
            </a:r>
            <a:endParaRPr lang="en-US" sz="1750" dirty="0"/>
          </a:p>
        </p:txBody>
      </p:sp>
      <p:sp>
        <p:nvSpPr>
          <p:cNvPr id="19" name="Shape 17"/>
          <p:cNvSpPr/>
          <p:nvPr/>
        </p:nvSpPr>
        <p:spPr>
          <a:xfrm>
            <a:off x="5216962" y="4795957"/>
            <a:ext cx="4196358" cy="2253734"/>
          </a:xfrm>
          <a:prstGeom prst="roundRect">
            <a:avLst>
              <a:gd name="adj" fmla="val 6492"/>
            </a:avLst>
          </a:prstGeom>
          <a:solidFill>
            <a:srgbClr val="FFFFF4">
              <a:alpha val="95000"/>
            </a:srgbClr>
          </a:solidFill>
          <a:ln w="30480">
            <a:solidFill>
              <a:srgbClr val="FFE0CC"/>
            </a:solidFill>
            <a:prstDash val="solid"/>
          </a:ln>
        </p:spPr>
      </p:sp>
      <p:sp>
        <p:nvSpPr>
          <p:cNvPr id="20" name="Shape 18"/>
          <p:cNvSpPr/>
          <p:nvPr/>
        </p:nvSpPr>
        <p:spPr>
          <a:xfrm>
            <a:off x="5186482" y="4795957"/>
            <a:ext cx="121920" cy="2253734"/>
          </a:xfrm>
          <a:prstGeom prst="roundRect">
            <a:avLst>
              <a:gd name="adj" fmla="val 78139"/>
            </a:avLst>
          </a:prstGeom>
          <a:solidFill>
            <a:srgbClr val="FF954F"/>
          </a:solidFill>
          <a:ln/>
        </p:spPr>
      </p:sp>
      <p:sp>
        <p:nvSpPr>
          <p:cNvPr id="21" name="Text 19"/>
          <p:cNvSpPr/>
          <p:nvPr/>
        </p:nvSpPr>
        <p:spPr>
          <a:xfrm>
            <a:off x="5565696" y="5053251"/>
            <a:ext cx="3260646" cy="423863"/>
          </a:xfrm>
          <a:prstGeom prst="rect">
            <a:avLst/>
          </a:prstGeom>
          <a:noFill/>
          <a:ln/>
        </p:spPr>
        <p:txBody>
          <a:bodyPr wrap="non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Sieci neuronowe</a:t>
            </a:r>
            <a:endParaRPr lang="en-US" sz="2550" dirty="0"/>
          </a:p>
        </p:txBody>
      </p:sp>
      <p:sp>
        <p:nvSpPr>
          <p:cNvPr id="22" name="Text 20"/>
          <p:cNvSpPr/>
          <p:nvPr/>
        </p:nvSpPr>
        <p:spPr>
          <a:xfrm>
            <a:off x="5565696" y="5613202"/>
            <a:ext cx="3590330" cy="884396"/>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Dla skomplikowanych nieliniowych zależności, podstawowe w deep learningu</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25485"/>
            <a:ext cx="11528465" cy="847725"/>
          </a:xfrm>
          <a:prstGeom prst="rect">
            <a:avLst/>
          </a:prstGeom>
          <a:noFill/>
          <a:ln/>
        </p:spPr>
        <p:txBody>
          <a:bodyPr wrap="none" lIns="0" tIns="0" rIns="0" bIns="0" rtlCol="0" anchor="t"/>
          <a:lstStyle/>
          <a:p>
            <a:pPr algn="l" indent="0" marL="0">
              <a:lnSpc>
                <a:spcPts val="6650"/>
              </a:lnSpc>
              <a:buNone/>
            </a:pPr>
            <a:r>
              <a:rPr lang="en-US" sz="5100" dirty="0">
                <a:solidFill>
                  <a:srgbClr val="532418"/>
                </a:solidFill>
                <a:latin typeface="Marcellus" pitchFamily="34" charset="0"/>
                <a:ea typeface="Marcellus" pitchFamily="34" charset="-122"/>
                <a:cs typeface="Marcellus" pitchFamily="34" charset="-120"/>
              </a:rPr>
              <a:t>Zastosowania Uczenia Nadzorowanego</a:t>
            </a:r>
            <a:endParaRPr lang="en-US" sz="510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326838"/>
            <a:ext cx="566976" cy="566976"/>
          </a:xfrm>
          <a:prstGeom prst="rect">
            <a:avLst/>
          </a:prstGeom>
        </p:spPr>
      </p:pic>
      <p:sp>
        <p:nvSpPr>
          <p:cNvPr id="4" name="Text 1"/>
          <p:cNvSpPr/>
          <p:nvPr/>
        </p:nvSpPr>
        <p:spPr>
          <a:xfrm>
            <a:off x="1644253" y="2454354"/>
            <a:ext cx="3260646" cy="423863"/>
          </a:xfrm>
          <a:prstGeom prst="rect">
            <a:avLst/>
          </a:prstGeom>
          <a:noFill/>
          <a:ln/>
        </p:spPr>
        <p:txBody>
          <a:bodyPr wrap="non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Ceny mieszkań</a:t>
            </a:r>
            <a:endParaRPr lang="en-US" sz="2550" dirty="0"/>
          </a:p>
        </p:txBody>
      </p:sp>
      <p:sp>
        <p:nvSpPr>
          <p:cNvPr id="5" name="Text 2"/>
          <p:cNvSpPr/>
          <p:nvPr/>
        </p:nvSpPr>
        <p:spPr>
          <a:xfrm>
            <a:off x="1644253" y="3014305"/>
            <a:ext cx="3308152" cy="884396"/>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Przewidywanie wartości nieruchomości na podstawie cech</a:t>
            </a:r>
            <a:endParaRPr lang="en-US" sz="17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5893" y="2326838"/>
            <a:ext cx="566976" cy="566976"/>
          </a:xfrm>
          <a:prstGeom prst="rect">
            <a:avLst/>
          </a:prstGeom>
        </p:spPr>
      </p:pic>
      <p:sp>
        <p:nvSpPr>
          <p:cNvPr id="7" name="Text 3"/>
          <p:cNvSpPr/>
          <p:nvPr/>
        </p:nvSpPr>
        <p:spPr>
          <a:xfrm>
            <a:off x="6086356" y="2454354"/>
            <a:ext cx="3260646" cy="423863"/>
          </a:xfrm>
          <a:prstGeom prst="rect">
            <a:avLst/>
          </a:prstGeom>
          <a:noFill/>
          <a:ln/>
        </p:spPr>
        <p:txBody>
          <a:bodyPr wrap="non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Wykrywanie spamu</a:t>
            </a:r>
            <a:endParaRPr lang="en-US" sz="2550" dirty="0"/>
          </a:p>
        </p:txBody>
      </p:sp>
      <p:sp>
        <p:nvSpPr>
          <p:cNvPr id="8" name="Text 4"/>
          <p:cNvSpPr/>
          <p:nvPr/>
        </p:nvSpPr>
        <p:spPr>
          <a:xfrm>
            <a:off x="6086356" y="3014305"/>
            <a:ext cx="3308152" cy="589598"/>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Filtrowanie niechcianych wiadomości e-mail</a:t>
            </a:r>
            <a:endParaRPr lang="en-US" sz="17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7995" y="2326838"/>
            <a:ext cx="566976" cy="566976"/>
          </a:xfrm>
          <a:prstGeom prst="rect">
            <a:avLst/>
          </a:prstGeom>
        </p:spPr>
      </p:pic>
      <p:sp>
        <p:nvSpPr>
          <p:cNvPr id="10" name="Text 5"/>
          <p:cNvSpPr/>
          <p:nvPr/>
        </p:nvSpPr>
        <p:spPr>
          <a:xfrm>
            <a:off x="10528459" y="2454354"/>
            <a:ext cx="3260646" cy="423863"/>
          </a:xfrm>
          <a:prstGeom prst="rect">
            <a:avLst/>
          </a:prstGeom>
          <a:noFill/>
          <a:ln/>
        </p:spPr>
        <p:txBody>
          <a:bodyPr wrap="non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Predykcja churnu</a:t>
            </a:r>
            <a:endParaRPr lang="en-US" sz="2550" dirty="0"/>
          </a:p>
        </p:txBody>
      </p:sp>
      <p:sp>
        <p:nvSpPr>
          <p:cNvPr id="11" name="Text 6"/>
          <p:cNvSpPr/>
          <p:nvPr/>
        </p:nvSpPr>
        <p:spPr>
          <a:xfrm>
            <a:off x="10528459" y="3014305"/>
            <a:ext cx="3308152" cy="589598"/>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Przewidywanie odejścia klientów</a:t>
            </a:r>
            <a:endParaRPr lang="en-US" sz="175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4352330"/>
            <a:ext cx="566976" cy="566976"/>
          </a:xfrm>
          <a:prstGeom prst="rect">
            <a:avLst/>
          </a:prstGeom>
        </p:spPr>
      </p:pic>
      <p:sp>
        <p:nvSpPr>
          <p:cNvPr id="13" name="Text 7"/>
          <p:cNvSpPr/>
          <p:nvPr/>
        </p:nvSpPr>
        <p:spPr>
          <a:xfrm>
            <a:off x="1644253" y="4479846"/>
            <a:ext cx="3260646" cy="423863"/>
          </a:xfrm>
          <a:prstGeom prst="rect">
            <a:avLst/>
          </a:prstGeom>
          <a:noFill/>
          <a:ln/>
        </p:spPr>
        <p:txBody>
          <a:bodyPr wrap="non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Diagnoza medyczna</a:t>
            </a:r>
            <a:endParaRPr lang="en-US" sz="2550" dirty="0"/>
          </a:p>
        </p:txBody>
      </p:sp>
      <p:sp>
        <p:nvSpPr>
          <p:cNvPr id="14" name="Text 8"/>
          <p:cNvSpPr/>
          <p:nvPr/>
        </p:nvSpPr>
        <p:spPr>
          <a:xfrm>
            <a:off x="1644253" y="5039797"/>
            <a:ext cx="3308152" cy="589598"/>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Wspomaganie decyzji lekarskich</a:t>
            </a:r>
            <a:endParaRPr lang="en-US" sz="1750" dirty="0"/>
          </a:p>
        </p:txBody>
      </p:sp>
      <p:pic>
        <p:nvPicPr>
          <p:cNvPr id="1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5893" y="4352330"/>
            <a:ext cx="566976" cy="566976"/>
          </a:xfrm>
          <a:prstGeom prst="rect">
            <a:avLst/>
          </a:prstGeom>
        </p:spPr>
      </p:pic>
      <p:sp>
        <p:nvSpPr>
          <p:cNvPr id="16" name="Text 9"/>
          <p:cNvSpPr/>
          <p:nvPr/>
        </p:nvSpPr>
        <p:spPr>
          <a:xfrm>
            <a:off x="6086356" y="4479846"/>
            <a:ext cx="3260646" cy="423863"/>
          </a:xfrm>
          <a:prstGeom prst="rect">
            <a:avLst/>
          </a:prstGeom>
          <a:noFill/>
          <a:ln/>
        </p:spPr>
        <p:txBody>
          <a:bodyPr wrap="non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Scoring kredytowy</a:t>
            </a:r>
            <a:endParaRPr lang="en-US" sz="2550" dirty="0"/>
          </a:p>
        </p:txBody>
      </p:sp>
      <p:sp>
        <p:nvSpPr>
          <p:cNvPr id="17" name="Text 10"/>
          <p:cNvSpPr/>
          <p:nvPr/>
        </p:nvSpPr>
        <p:spPr>
          <a:xfrm>
            <a:off x="6086356" y="5039797"/>
            <a:ext cx="3308152" cy="589598"/>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Ocena zdolności kredytowej klientów</a:t>
            </a:r>
            <a:endParaRPr lang="en-US" sz="1750" dirty="0"/>
          </a:p>
        </p:txBody>
      </p:sp>
      <p:pic>
        <p:nvPicPr>
          <p:cNvPr id="18"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77995" y="4352330"/>
            <a:ext cx="566976" cy="566976"/>
          </a:xfrm>
          <a:prstGeom prst="rect">
            <a:avLst/>
          </a:prstGeom>
        </p:spPr>
      </p:pic>
      <p:sp>
        <p:nvSpPr>
          <p:cNvPr id="19" name="Text 11"/>
          <p:cNvSpPr/>
          <p:nvPr/>
        </p:nvSpPr>
        <p:spPr>
          <a:xfrm>
            <a:off x="10528459" y="4479846"/>
            <a:ext cx="3308152" cy="847725"/>
          </a:xfrm>
          <a:prstGeom prst="rect">
            <a:avLst/>
          </a:prstGeom>
          <a:noFill/>
          <a:ln/>
        </p:spPr>
        <p:txBody>
          <a:bodyPr wrap="squar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 Więcej w osobnej prezentacji</a:t>
            </a:r>
            <a:endParaRPr lang="en-US" sz="2550" dirty="0"/>
          </a:p>
        </p:txBody>
      </p:sp>
      <p:sp>
        <p:nvSpPr>
          <p:cNvPr id="20" name="Text 12"/>
          <p:cNvSpPr/>
          <p:nvPr/>
        </p:nvSpPr>
        <p:spPr>
          <a:xfrm>
            <a:off x="10528459" y="5463659"/>
            <a:ext cx="3308152" cy="294799"/>
          </a:xfrm>
          <a:prstGeom prst="rect">
            <a:avLst/>
          </a:prstGeom>
          <a:noFill/>
          <a:ln/>
        </p:spPr>
        <p:txBody>
          <a:bodyPr wrap="none" lIns="0" tIns="0" rIns="0" bIns="0" rtlCol="0" anchor="t"/>
          <a:lstStyle/>
          <a:p>
            <a:pPr algn="l" indent="0" marL="0">
              <a:lnSpc>
                <a:spcPts val="2300"/>
              </a:lnSpc>
              <a:buNone/>
            </a:pPr>
            <a:endParaRPr lang="en-US" sz="1750" dirty="0"/>
          </a:p>
        </p:txBody>
      </p:sp>
      <p:sp>
        <p:nvSpPr>
          <p:cNvPr id="21" name="Shape 13"/>
          <p:cNvSpPr/>
          <p:nvPr/>
        </p:nvSpPr>
        <p:spPr>
          <a:xfrm>
            <a:off x="793790" y="6013609"/>
            <a:ext cx="13042821" cy="1190506"/>
          </a:xfrm>
          <a:prstGeom prst="roundRect">
            <a:avLst>
              <a:gd name="adj" fmla="val 8002"/>
            </a:avLst>
          </a:prstGeom>
          <a:solidFill>
            <a:srgbClr val="FFD1B3"/>
          </a:solidFill>
          <a:ln/>
        </p:spPr>
      </p:sp>
      <p:pic>
        <p:nvPicPr>
          <p:cNvPr id="22" name="Image 6" descr="preencoded.png">    </p:cNvPr>
          <p:cNvPicPr>
            <a:picLocks noChangeAspect="1"/>
          </p:cNvPicPr>
          <p:nvPr/>
        </p:nvPicPr>
        <p:blipFill>
          <a:blip r:embed="rId13"/>
          <a:stretch>
            <a:fillRect/>
          </a:stretch>
        </p:blipFill>
        <p:spPr>
          <a:xfrm>
            <a:off x="1020604" y="6327219"/>
            <a:ext cx="283488" cy="226814"/>
          </a:xfrm>
          <a:prstGeom prst="rect">
            <a:avLst/>
          </a:prstGeom>
        </p:spPr>
      </p:pic>
      <p:sp>
        <p:nvSpPr>
          <p:cNvPr id="23" name="Text 14"/>
          <p:cNvSpPr/>
          <p:nvPr/>
        </p:nvSpPr>
        <p:spPr>
          <a:xfrm>
            <a:off x="1530906" y="6297097"/>
            <a:ext cx="12078891" cy="589598"/>
          </a:xfrm>
          <a:prstGeom prst="rect">
            <a:avLst/>
          </a:prstGeom>
          <a:noFill/>
          <a:ln/>
        </p:spPr>
        <p:txBody>
          <a:bodyPr wrap="square" lIns="0" tIns="0" rIns="0" bIns="0" rtlCol="0" anchor="t"/>
          <a:lstStyle/>
          <a:p>
            <a:pPr algn="l" indent="0" marL="0">
              <a:lnSpc>
                <a:spcPts val="2300"/>
              </a:lnSpc>
              <a:buNone/>
            </a:pPr>
            <a:r>
              <a:rPr lang="en-US" sz="1750" b="1" dirty="0">
                <a:solidFill>
                  <a:srgbClr val="000000"/>
                </a:solidFill>
                <a:latin typeface="Montserrat" pitchFamily="34" charset="0"/>
                <a:ea typeface="Montserrat" pitchFamily="34" charset="-122"/>
                <a:cs typeface="Montserrat" pitchFamily="34" charset="-120"/>
              </a:rPr>
              <a:t>Kompromis:</a:t>
            </a:r>
            <a:pPr algn="l" indent="0" marL="0">
              <a:lnSpc>
                <a:spcPts val="2300"/>
              </a:lnSpc>
              <a:buNone/>
            </a:pPr>
            <a:r>
              <a:rPr lang="en-US" sz="1750" dirty="0">
                <a:solidFill>
                  <a:srgbClr val="000000"/>
                </a:solidFill>
                <a:latin typeface="Montserrat" pitchFamily="34" charset="0"/>
                <a:ea typeface="Montserrat" pitchFamily="34" charset="-122"/>
                <a:cs typeface="Montserrat" pitchFamily="34" charset="-120"/>
              </a:rPr>
              <a:t> modele proste = interpretowalne, modele złożone = większa moc predykcyjna, ale mniejsza interpretowalność</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2025-11-23T15:39:46Z</dcterms:created>
  <dcterms:modified xsi:type="dcterms:W3CDTF">2025-11-23T15:39:46Z</dcterms:modified>
</cp:coreProperties>
</file>